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79"/>
  </p:notesMasterIdLst>
  <p:handoutMasterIdLst>
    <p:handoutMasterId r:id="rId80"/>
  </p:handoutMasterIdLst>
  <p:sldIdLst>
    <p:sldId id="873" r:id="rId2"/>
    <p:sldId id="721" r:id="rId3"/>
    <p:sldId id="816" r:id="rId4"/>
    <p:sldId id="818" r:id="rId5"/>
    <p:sldId id="819" r:id="rId6"/>
    <p:sldId id="820" r:id="rId7"/>
    <p:sldId id="821" r:id="rId8"/>
    <p:sldId id="822" r:id="rId9"/>
    <p:sldId id="823" r:id="rId10"/>
    <p:sldId id="824" r:id="rId11"/>
    <p:sldId id="825" r:id="rId12"/>
    <p:sldId id="827" r:id="rId13"/>
    <p:sldId id="826" r:id="rId14"/>
    <p:sldId id="828" r:id="rId15"/>
    <p:sldId id="829" r:id="rId16"/>
    <p:sldId id="830" r:id="rId17"/>
    <p:sldId id="874" r:id="rId18"/>
    <p:sldId id="831" r:id="rId19"/>
    <p:sldId id="832" r:id="rId20"/>
    <p:sldId id="875" r:id="rId21"/>
    <p:sldId id="876" r:id="rId22"/>
    <p:sldId id="833" r:id="rId23"/>
    <p:sldId id="834" r:id="rId24"/>
    <p:sldId id="835" r:id="rId25"/>
    <p:sldId id="836" r:id="rId26"/>
    <p:sldId id="837" r:id="rId27"/>
    <p:sldId id="877" r:id="rId28"/>
    <p:sldId id="878" r:id="rId29"/>
    <p:sldId id="838" r:id="rId30"/>
    <p:sldId id="839" r:id="rId31"/>
    <p:sldId id="840" r:id="rId32"/>
    <p:sldId id="879" r:id="rId33"/>
    <p:sldId id="880" r:id="rId34"/>
    <p:sldId id="881" r:id="rId35"/>
    <p:sldId id="882" r:id="rId36"/>
    <p:sldId id="883" r:id="rId37"/>
    <p:sldId id="884" r:id="rId38"/>
    <p:sldId id="841" r:id="rId39"/>
    <p:sldId id="842" r:id="rId40"/>
    <p:sldId id="843" r:id="rId41"/>
    <p:sldId id="844" r:id="rId42"/>
    <p:sldId id="845" r:id="rId43"/>
    <p:sldId id="846" r:id="rId44"/>
    <p:sldId id="847" r:id="rId45"/>
    <p:sldId id="848" r:id="rId46"/>
    <p:sldId id="849" r:id="rId47"/>
    <p:sldId id="850" r:id="rId48"/>
    <p:sldId id="885" r:id="rId49"/>
    <p:sldId id="886" r:id="rId50"/>
    <p:sldId id="851" r:id="rId51"/>
    <p:sldId id="852" r:id="rId52"/>
    <p:sldId id="853" r:id="rId53"/>
    <p:sldId id="854" r:id="rId54"/>
    <p:sldId id="855" r:id="rId55"/>
    <p:sldId id="856" r:id="rId56"/>
    <p:sldId id="857" r:id="rId57"/>
    <p:sldId id="858" r:id="rId58"/>
    <p:sldId id="859" r:id="rId59"/>
    <p:sldId id="860" r:id="rId60"/>
    <p:sldId id="861" r:id="rId61"/>
    <p:sldId id="862" r:id="rId62"/>
    <p:sldId id="863" r:id="rId63"/>
    <p:sldId id="864" r:id="rId64"/>
    <p:sldId id="865" r:id="rId65"/>
    <p:sldId id="872" r:id="rId66"/>
    <p:sldId id="866" r:id="rId67"/>
    <p:sldId id="867" r:id="rId68"/>
    <p:sldId id="868" r:id="rId69"/>
    <p:sldId id="887" r:id="rId70"/>
    <p:sldId id="888" r:id="rId71"/>
    <p:sldId id="889" r:id="rId72"/>
    <p:sldId id="869" r:id="rId73"/>
    <p:sldId id="890" r:id="rId74"/>
    <p:sldId id="891" r:id="rId75"/>
    <p:sldId id="892" r:id="rId76"/>
    <p:sldId id="870" r:id="rId77"/>
    <p:sldId id="871" r:id="rId78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FFFFCC"/>
    <a:srgbClr val="FFFF99"/>
    <a:srgbClr val="FF9999"/>
    <a:srgbClr val="3399FF"/>
    <a:srgbClr val="9C9BA3"/>
    <a:srgbClr val="996633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8" autoAdjust="0"/>
    <p:restoredTop sz="93514" autoAdjust="0"/>
  </p:normalViewPr>
  <p:slideViewPr>
    <p:cSldViewPr snapToGrid="0">
      <p:cViewPr varScale="1">
        <p:scale>
          <a:sx n="96" d="100"/>
          <a:sy n="96" d="100"/>
        </p:scale>
        <p:origin x="195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-2508" y="-96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211C13A-E1C5-4061-B46F-BAC6DC0726D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5527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6310CAF-CE29-447E-9E04-5F28250F8A3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24728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>
                <a:solidFill>
                  <a:schemeClr val="bg2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65C3E4-45FE-5D13-AD70-280EDD554C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567" y="990600"/>
            <a:ext cx="6182865" cy="241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26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41441C55-709E-414D-AED6-4B6DA8AC4D43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68950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678AA7B-6D0B-48F5-BBD2-156648A4F29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34113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61F50FA-B910-41F0-9007-76B8A194495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8974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584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298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2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121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497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437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>
            <a:lvl1pPr marL="320040" indent="-320040">
              <a:buFont typeface="Wingdings" panose="05000000000000000000" pitchFamily="2" charset="2"/>
              <a:buChar char="l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E141CC-543B-B337-82D1-F6A6F9CD907D}"/>
              </a:ext>
            </a:extLst>
          </p:cNvPr>
          <p:cNvSpPr/>
          <p:nvPr userDrawn="1"/>
        </p:nvSpPr>
        <p:spPr>
          <a:xfrm>
            <a:off x="2" y="1282709"/>
            <a:ext cx="8248648" cy="229197"/>
          </a:xfrm>
          <a:prstGeom prst="rect">
            <a:avLst/>
          </a:prstGeom>
          <a:solidFill>
            <a:srgbClr val="FEE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64B13D-9158-547C-2A12-C52CE8CCDF5F}"/>
              </a:ext>
            </a:extLst>
          </p:cNvPr>
          <p:cNvSpPr/>
          <p:nvPr userDrawn="1"/>
        </p:nvSpPr>
        <p:spPr>
          <a:xfrm>
            <a:off x="7372350" y="1281596"/>
            <a:ext cx="1776412" cy="230310"/>
          </a:xfrm>
          <a:prstGeom prst="rect">
            <a:avLst/>
          </a:prstGeom>
          <a:solidFill>
            <a:srgbClr val="A5C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382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>
            <a:lvl1pPr marL="320040" indent="-320040">
              <a:buFont typeface="Wingdings" panose="05000000000000000000" pitchFamily="2" charset="2"/>
              <a:buChar char="l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552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4A323C9-5CD4-40BE-B194-46FF105FE0E2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7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pPr>
              <a:defRPr/>
            </a:pPr>
            <a:fld id="{904AED38-49D9-4C23-9D13-132B960C18A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60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pPr>
              <a:defRPr/>
            </a:pPr>
            <a:fld id="{520AA52B-DDF0-4116-BC20-BB2599203C3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70748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5F2C16B-C8E6-4697-AE29-D4142E62231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39481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845B046-F723-44FB-875B-FA1765E61F16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8388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3E5F3EF-AEC9-4DA1-B743-6807B4EEF998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58039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53CD4D-38E3-E53C-4974-E35F50DE640A}"/>
              </a:ext>
            </a:extLst>
          </p:cNvPr>
          <p:cNvSpPr/>
          <p:nvPr userDrawn="1"/>
        </p:nvSpPr>
        <p:spPr>
          <a:xfrm>
            <a:off x="2" y="1282709"/>
            <a:ext cx="8248648" cy="229197"/>
          </a:xfrm>
          <a:prstGeom prst="rect">
            <a:avLst/>
          </a:prstGeom>
          <a:solidFill>
            <a:srgbClr val="A5C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F834B0-8F6E-2B01-882F-720669760DA8}"/>
              </a:ext>
            </a:extLst>
          </p:cNvPr>
          <p:cNvSpPr/>
          <p:nvPr userDrawn="1"/>
        </p:nvSpPr>
        <p:spPr>
          <a:xfrm>
            <a:off x="7372350" y="1281596"/>
            <a:ext cx="1776412" cy="230310"/>
          </a:xfrm>
          <a:prstGeom prst="rect">
            <a:avLst/>
          </a:prstGeom>
          <a:solidFill>
            <a:srgbClr val="FEE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810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43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6" r:id="rId15"/>
    <p:sldLayoutId id="2147483707" r:id="rId16"/>
    <p:sldLayoutId id="2147483741" r:id="rId17"/>
    <p:sldLayoutId id="2147483742" r:id="rId18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puzzlopia.com/puzzles/puzzle-8/play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hyperlink" Target="https://en.wikipedia.org/wiki/NP-hard" TargetMode="Externa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357FD00-2404-97A6-162E-292098A78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</a:t>
            </a:r>
            <a:r>
              <a:rPr lang="en-US" altLang="ko-KR" dirty="0"/>
              <a:t>2</a:t>
            </a:r>
            <a:r>
              <a:rPr lang="ko-KR" altLang="en-US" dirty="0"/>
              <a:t>장 탐색</a:t>
            </a:r>
          </a:p>
        </p:txBody>
      </p:sp>
    </p:spTree>
    <p:extLst>
      <p:ext uri="{BB962C8B-B14F-4D97-AF65-F5344CB8AC3E}">
        <p14:creationId xmlns:p14="http://schemas.microsoft.com/office/powerpoint/2010/main" val="1205543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경로 찾기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 문제에서 초기 상태</a:t>
            </a:r>
            <a:r>
              <a:rPr lang="en-US" altLang="ko-KR" dirty="0"/>
              <a:t>, </a:t>
            </a:r>
            <a:r>
              <a:rPr lang="ko-KR" altLang="en-US" dirty="0"/>
              <a:t>목표 상태</a:t>
            </a:r>
            <a:r>
              <a:rPr lang="en-US" altLang="ko-KR" dirty="0"/>
              <a:t>, </a:t>
            </a:r>
            <a:r>
              <a:rPr lang="ko-KR" altLang="en-US" dirty="0"/>
              <a:t>연산자 등을 생각해보자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초기 상태는 에이전트가 </a:t>
            </a:r>
            <a:r>
              <a:rPr lang="en-US" altLang="ko-KR" dirty="0"/>
              <a:t>A</a:t>
            </a:r>
            <a:r>
              <a:rPr lang="ko-KR" altLang="en-US" dirty="0"/>
              <a:t>에 있는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목표 상태는 에이전트가 </a:t>
            </a:r>
            <a:r>
              <a:rPr lang="en-US" altLang="ko-KR" dirty="0"/>
              <a:t>F</a:t>
            </a:r>
            <a:r>
              <a:rPr lang="ko-KR" altLang="en-US" dirty="0"/>
              <a:t>에 있는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연산자는 가능한 경로 중에서 하나의 경로를 선택하는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C43372-95F9-0744-EB49-60F94D2D1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522" y="3848100"/>
            <a:ext cx="44481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17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Lab:N-queen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8-queen </a:t>
            </a:r>
            <a:r>
              <a:rPr lang="ko-KR" altLang="en-US" dirty="0"/>
              <a:t>문제는 </a:t>
            </a:r>
            <a:r>
              <a:rPr lang="en-US" altLang="ko-KR" dirty="0"/>
              <a:t>8×8 </a:t>
            </a:r>
            <a:r>
              <a:rPr lang="ko-KR" altLang="en-US" dirty="0"/>
              <a:t>체스판에 두 개의 퀸이 서로를 위협하지 않도록 </a:t>
            </a:r>
            <a:r>
              <a:rPr lang="en-US" altLang="ko-KR" dirty="0"/>
              <a:t>8</a:t>
            </a:r>
            <a:r>
              <a:rPr lang="ko-KR" altLang="en-US" dirty="0"/>
              <a:t>개의 퀸을 배치하는 문제이다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상태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ko-KR" altLang="en-US" dirty="0"/>
              <a:t>연산자</a:t>
            </a:r>
            <a:r>
              <a:rPr lang="en-US" altLang="ko-KR" dirty="0"/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356890-52FF-FC0A-C3A0-BB6EB1134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3142873"/>
            <a:ext cx="5448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0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Lab:N-queen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각각의 퀸을 정해진 열에서만 움직이게 한다</a:t>
            </a:r>
            <a:r>
              <a:rPr lang="en-US" altLang="ko-KR" dirty="0"/>
              <a:t>.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97" y="2406789"/>
            <a:ext cx="6631619" cy="20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23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Lab:N-queen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초기 상태와 목표 상태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38" y="2815837"/>
            <a:ext cx="5495278" cy="290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26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Lab:N-queen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30404" y="1600200"/>
                <a:ext cx="8153400" cy="4495800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/>
                  <a:t>연산자 집합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𝑝𝑙𝑎𝑐𝑒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연산자는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새로운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퀸을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번째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행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배치한다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          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𝑝𝑙𝑎𝑐𝑒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                             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𝑝𝑙𝑎𝑐𝑒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 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                       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𝑝𝑙𝑎𝑐𝑒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ko-KR" dirty="0"/>
                  <a:t>  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30404" y="1600200"/>
                <a:ext cx="8153400" cy="4495800"/>
              </a:xfrm>
              <a:blipFill>
                <a:blip r:embed="rId2"/>
                <a:stretch>
                  <a:fillRect t="-10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375" y="1600200"/>
            <a:ext cx="3324225" cy="4095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77" y="2511734"/>
            <a:ext cx="6631619" cy="20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88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탐색 트리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상태 </a:t>
            </a:r>
            <a:r>
              <a:rPr lang="en-US" altLang="ko-KR" dirty="0"/>
              <a:t>= </a:t>
            </a:r>
            <a:r>
              <a:rPr lang="ko-KR" altLang="en-US" dirty="0"/>
              <a:t>노드</a:t>
            </a:r>
            <a:r>
              <a:rPr lang="en-US" altLang="ko-KR" dirty="0"/>
              <a:t>(node)</a:t>
            </a:r>
            <a:endParaRPr lang="ko-KR" altLang="en-US" dirty="0"/>
          </a:p>
          <a:p>
            <a:pPr lvl="0" fontAlgn="base"/>
            <a:r>
              <a:rPr lang="ko-KR" altLang="en-US" dirty="0"/>
              <a:t>초기 상태 </a:t>
            </a:r>
            <a:r>
              <a:rPr lang="en-US" altLang="ko-KR" dirty="0"/>
              <a:t>= </a:t>
            </a:r>
            <a:r>
              <a:rPr lang="ko-KR" altLang="en-US" dirty="0"/>
              <a:t>루트 노드</a:t>
            </a:r>
          </a:p>
          <a:p>
            <a:pPr lvl="0" fontAlgn="base"/>
            <a:r>
              <a:rPr lang="ko-KR" altLang="en-US" dirty="0"/>
              <a:t>연산자 </a:t>
            </a:r>
            <a:r>
              <a:rPr lang="en-US" altLang="ko-KR" dirty="0"/>
              <a:t>= </a:t>
            </a:r>
            <a:r>
              <a:rPr lang="ko-KR" altLang="en-US" dirty="0"/>
              <a:t>간선</a:t>
            </a:r>
            <a:r>
              <a:rPr lang="en-US" altLang="ko-KR" dirty="0"/>
              <a:t>(edge)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BCC52B-4BA8-1104-6903-407535E97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2946243"/>
            <a:ext cx="70961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56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탐색 트리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연산자를 적용하기 전까지는 탐색 트리는 미리 만들어져 있지 않음</a:t>
            </a:r>
            <a:r>
              <a:rPr lang="en-US" altLang="ko-KR" dirty="0"/>
              <a:t>!-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E5E726-D092-2885-4E80-D8C7D21C9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23" y="2450188"/>
            <a:ext cx="74104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3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46D1D-8010-2BC0-B96C-67314208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탐색 트리의 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EBC4D3-4A7F-5352-C94B-3E0BC066299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다음 그림은 출발 도시에서 목표 도시까지의 경로를 탐색하는 문제에서 노드들을 분류하였다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8547F9-4B62-4C27-2739-F443EBD3E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2533650"/>
            <a:ext cx="69151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93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4-queen </a:t>
            </a:r>
            <a:r>
              <a:rPr lang="ko-KR" altLang="en-US" dirty="0"/>
              <a:t>문제 탐색 트리의</a:t>
            </a:r>
            <a:r>
              <a:rPr lang="en-US" altLang="ko-KR" dirty="0"/>
              <a:t> </a:t>
            </a:r>
            <a:r>
              <a:rPr lang="ko-KR" altLang="en-US" dirty="0"/>
              <a:t>일부 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40" y="1715610"/>
            <a:ext cx="7689140" cy="4495800"/>
          </a:xfrm>
        </p:spPr>
      </p:pic>
    </p:spTree>
    <p:extLst>
      <p:ext uri="{BB962C8B-B14F-4D97-AF65-F5344CB8AC3E}">
        <p14:creationId xmlns:p14="http://schemas.microsoft.com/office/powerpoint/2010/main" val="14032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기본적인 탐색 기법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F2BEA8D-51F7-AFF3-59D2-602D7986D4E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08062" y="2324100"/>
            <a:ext cx="7362825" cy="3048000"/>
          </a:xfrm>
        </p:spPr>
      </p:pic>
    </p:spTree>
    <p:extLst>
      <p:ext uri="{BB962C8B-B14F-4D97-AF65-F5344CB8AC3E}">
        <p14:creationId xmlns:p14="http://schemas.microsoft.com/office/powerpoint/2010/main" val="3008578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이번 장에서 다루는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탐색의 개념을 소개한다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상태</a:t>
            </a:r>
            <a:r>
              <a:rPr lang="en-US" altLang="ko-KR" dirty="0"/>
              <a:t>, </a:t>
            </a:r>
            <a:r>
              <a:rPr lang="ko-KR" altLang="en-US" dirty="0"/>
              <a:t>상태 공간</a:t>
            </a:r>
            <a:r>
              <a:rPr lang="en-US" altLang="ko-KR" dirty="0"/>
              <a:t>, </a:t>
            </a:r>
            <a:r>
              <a:rPr lang="ko-KR" altLang="en-US" dirty="0"/>
              <a:t>연산자의 개념을 소개한다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58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2A446-2C59-B720-3E26-3D4FAFB66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맹목적인 탐색 </a:t>
            </a:r>
            <a:r>
              <a:rPr lang="en-US" altLang="ko-KR" dirty="0"/>
              <a:t>vs</a:t>
            </a:r>
            <a:r>
              <a:rPr lang="ko-KR" altLang="en-US" dirty="0"/>
              <a:t> 경험적인 탐색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90CF0C-0460-58EC-84E7-7F2AEFAB62E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맹목적인 탐색 방법</a:t>
            </a:r>
            <a:r>
              <a:rPr lang="en-US" altLang="ko-KR" dirty="0"/>
              <a:t>(blind search method)</a:t>
            </a:r>
            <a:r>
              <a:rPr lang="ko-KR" altLang="en-US" dirty="0"/>
              <a:t>은 목표 노드에 대한 정보를 이용하지 않고 기계적인 순서로 노드를 확장하는 방법으로 매우 소모적인 탐색을 하게 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경험적 탐색 방법</a:t>
            </a:r>
            <a:r>
              <a:rPr lang="en-US" altLang="ko-KR" dirty="0"/>
              <a:t>(heuristic search method)</a:t>
            </a:r>
            <a:r>
              <a:rPr lang="ko-KR" altLang="en-US" dirty="0"/>
              <a:t>은 목표 노드에 대한 경험적인 정보를 사용하는 방법이다</a:t>
            </a:r>
            <a:r>
              <a:rPr lang="en-US" altLang="ko-KR" dirty="0"/>
              <a:t>. </a:t>
            </a:r>
            <a:r>
              <a:rPr lang="ko-KR" altLang="en-US" dirty="0"/>
              <a:t>따라서 효율적인 탐색이 가능하다</a:t>
            </a:r>
            <a:r>
              <a:rPr lang="en-US" altLang="ko-KR" dirty="0"/>
              <a:t>. </a:t>
            </a:r>
            <a:r>
              <a:rPr lang="ko-KR" altLang="en-US" dirty="0"/>
              <a:t>이런 경험적인 정보를 휴리스틱</a:t>
            </a:r>
            <a:r>
              <a:rPr lang="en-US" altLang="ko-KR" dirty="0"/>
              <a:t>(heuristic)</a:t>
            </a:r>
            <a:r>
              <a:rPr lang="ko-KR" altLang="en-US" dirty="0"/>
              <a:t>이라고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901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E51A8-64ED-70C2-F0CF-5837FD73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탐색</a:t>
            </a:r>
            <a:r>
              <a:rPr lang="en-US" altLang="ko-KR" dirty="0"/>
              <a:t> </a:t>
            </a:r>
            <a:r>
              <a:rPr lang="ko-KR" altLang="en-US" dirty="0"/>
              <a:t>성능 측정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1CC68A-A966-13CF-D04E-3EB848CF784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완결성</a:t>
            </a:r>
            <a:r>
              <a:rPr lang="en-US" altLang="ko-KR" dirty="0"/>
              <a:t>(completeness): </a:t>
            </a:r>
            <a:r>
              <a:rPr lang="ko-KR" altLang="en-US" dirty="0"/>
              <a:t>문제에 해답이 있다면</a:t>
            </a:r>
            <a:r>
              <a:rPr lang="en-US" altLang="ko-KR" dirty="0"/>
              <a:t>, </a:t>
            </a:r>
            <a:r>
              <a:rPr lang="ko-KR" altLang="en-US" dirty="0"/>
              <a:t>반드시 해답을 찾을 수 있는지 여부</a:t>
            </a:r>
          </a:p>
          <a:p>
            <a:r>
              <a:rPr lang="ko-KR" altLang="en-US" dirty="0" err="1"/>
              <a:t>최적성</a:t>
            </a:r>
            <a:r>
              <a:rPr lang="en-US" altLang="ko-KR" dirty="0"/>
              <a:t>(optimality): </a:t>
            </a:r>
            <a:r>
              <a:rPr lang="ko-KR" altLang="en-US" dirty="0"/>
              <a:t>가장 비용이 낮은 해답을 찾을 수 있는지 여부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시간 복잡도</a:t>
            </a:r>
            <a:r>
              <a:rPr lang="en-US" altLang="ko-KR" dirty="0"/>
              <a:t>(time complexity): </a:t>
            </a:r>
            <a:r>
              <a:rPr lang="ko-KR" altLang="en-US" dirty="0"/>
              <a:t>해답을 찾는데 걸리는 시간</a:t>
            </a:r>
          </a:p>
          <a:p>
            <a:r>
              <a:rPr lang="ko-KR" altLang="en-US" dirty="0"/>
              <a:t>공간 복잡도</a:t>
            </a:r>
            <a:r>
              <a:rPr lang="en-US" altLang="ko-KR" dirty="0"/>
              <a:t>(space complexity): </a:t>
            </a:r>
            <a:r>
              <a:rPr lang="ko-KR" altLang="en-US" dirty="0"/>
              <a:t>탐색을 수행하는 데 필요한 메모리의 양</a:t>
            </a:r>
            <a:endParaRPr lang="en-US" altLang="ko-KR" dirty="0"/>
          </a:p>
          <a:p>
            <a:pPr lvl="1"/>
            <a:r>
              <a:rPr lang="en-US" altLang="ko-KR" b="0" i="0" u="none" strike="noStrike" baseline="0" dirty="0">
                <a:solidFill>
                  <a:srgbClr val="1A1A1A"/>
                </a:solidFill>
                <a:latin typeface="YDVYGOStd13"/>
              </a:rPr>
              <a:t>b</a:t>
            </a:r>
            <a:r>
              <a:rPr lang="en-US" altLang="ko-KR" b="0" i="0" u="none" strike="noStrike" baseline="0" dirty="0">
                <a:solidFill>
                  <a:srgbClr val="1A1A1A"/>
                </a:solidFill>
                <a:latin typeface="YDVYGOStd12"/>
              </a:rPr>
              <a:t>: </a:t>
            </a:r>
            <a:r>
              <a:rPr lang="ko-KR" altLang="en-US" b="0" i="0" u="none" strike="noStrike" baseline="0" dirty="0">
                <a:solidFill>
                  <a:srgbClr val="1A1A1A"/>
                </a:solidFill>
                <a:latin typeface="YDVYGOStd12"/>
              </a:rPr>
              <a:t>탐색 트리의 최대 분기 계수</a:t>
            </a:r>
          </a:p>
          <a:p>
            <a:pPr lvl="1"/>
            <a:r>
              <a:rPr lang="en-US" altLang="ko-KR" b="0" i="0" u="none" strike="noStrike" baseline="0" dirty="0">
                <a:solidFill>
                  <a:srgbClr val="1A1A1A"/>
                </a:solidFill>
                <a:latin typeface="YDVYGOStd13"/>
              </a:rPr>
              <a:t>d</a:t>
            </a:r>
            <a:r>
              <a:rPr lang="en-US" altLang="ko-KR" b="0" i="0" u="none" strike="noStrike" baseline="0" dirty="0">
                <a:solidFill>
                  <a:srgbClr val="1A1A1A"/>
                </a:solidFill>
                <a:latin typeface="YDVYGOStd12"/>
              </a:rPr>
              <a:t>: </a:t>
            </a:r>
            <a:r>
              <a:rPr lang="ko-KR" altLang="en-US" b="0" i="0" u="none" strike="noStrike" baseline="0" dirty="0">
                <a:solidFill>
                  <a:srgbClr val="1A1A1A"/>
                </a:solidFill>
                <a:latin typeface="YDVYGOStd12"/>
              </a:rPr>
              <a:t>목표 노드의 깊이</a:t>
            </a:r>
          </a:p>
          <a:p>
            <a:pPr lvl="1"/>
            <a:r>
              <a:rPr lang="en-US" altLang="ko-KR" b="0" i="0" u="none" strike="noStrike" baseline="0" dirty="0">
                <a:solidFill>
                  <a:srgbClr val="1A1A1A"/>
                </a:solidFill>
                <a:latin typeface="YDVYGOStd13"/>
              </a:rPr>
              <a:t>m</a:t>
            </a:r>
            <a:r>
              <a:rPr lang="en-US" altLang="ko-KR" b="0" i="0" u="none" strike="noStrike" baseline="0" dirty="0">
                <a:solidFill>
                  <a:srgbClr val="1A1A1A"/>
                </a:solidFill>
                <a:latin typeface="YDVYGOStd12"/>
              </a:rPr>
              <a:t>: </a:t>
            </a:r>
            <a:r>
              <a:rPr lang="ko-KR" altLang="en-US" b="0" i="0" u="none" strike="noStrike" baseline="0" dirty="0">
                <a:solidFill>
                  <a:srgbClr val="1A1A1A"/>
                </a:solidFill>
                <a:latin typeface="YDVYGOStd12"/>
              </a:rPr>
              <a:t>트리의 최대 깊이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3383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깊이 우선 탐색</a:t>
            </a:r>
            <a:r>
              <a:rPr lang="en-US" altLang="ko-KR" dirty="0"/>
              <a:t>(DFS)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깊이 우선 탐색</a:t>
            </a:r>
            <a:r>
              <a:rPr lang="en-US" altLang="ko-KR" dirty="0"/>
              <a:t>(depth-first search)</a:t>
            </a:r>
            <a:r>
              <a:rPr lang="ko-KR" altLang="en-US" dirty="0"/>
              <a:t>은 탐색 트리 상에서</a:t>
            </a:r>
            <a:r>
              <a:rPr lang="en-US" altLang="ko-KR" dirty="0"/>
              <a:t>, </a:t>
            </a:r>
            <a:r>
              <a:rPr lang="ko-KR" altLang="en-US" dirty="0"/>
              <a:t>해가 존재할 가능성이 존재하는 한</a:t>
            </a:r>
            <a:r>
              <a:rPr lang="en-US" altLang="ko-KR" dirty="0"/>
              <a:t>, </a:t>
            </a:r>
            <a:r>
              <a:rPr lang="ko-KR" altLang="en-US" dirty="0"/>
              <a:t>앞으로 계속 전진하여 탐색하는 방법이다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95" y="2959700"/>
            <a:ext cx="6851623" cy="223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77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깊이 우선 탐색</a:t>
            </a:r>
            <a:r>
              <a:rPr lang="en-US" altLang="ko-KR" dirty="0"/>
              <a:t>(8-puzzle)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92" y="1751121"/>
            <a:ext cx="5903230" cy="4495800"/>
          </a:xfrm>
        </p:spPr>
      </p:pic>
    </p:spTree>
    <p:extLst>
      <p:ext uri="{BB962C8B-B14F-4D97-AF65-F5344CB8AC3E}">
        <p14:creationId xmlns:p14="http://schemas.microsoft.com/office/powerpoint/2010/main" val="1025452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 </a:t>
            </a:r>
            <a:r>
              <a:rPr lang="ko-KR" altLang="en-US" dirty="0"/>
              <a:t>리스트와 </a:t>
            </a:r>
            <a:r>
              <a:rPr lang="en-US" altLang="ko-KR" dirty="0"/>
              <a:t>CLOSED </a:t>
            </a:r>
            <a:r>
              <a:rPr lang="ko-KR" altLang="en-US" dirty="0"/>
              <a:t>리스트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탐색에서는 중복된 상태를 막기 위하여 다음과 같은 </a:t>
            </a:r>
            <a:r>
              <a:rPr lang="en-US" altLang="ko-KR" dirty="0"/>
              <a:t>2</a:t>
            </a:r>
            <a:r>
              <a:rPr lang="ko-KR" altLang="en-US" dirty="0"/>
              <a:t>개의 리스트를 사용한다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OPEN </a:t>
            </a:r>
            <a:r>
              <a:rPr lang="ko-KR" altLang="en-US" dirty="0"/>
              <a:t>리스트</a:t>
            </a:r>
            <a:r>
              <a:rPr lang="en-US" altLang="ko-KR" dirty="0"/>
              <a:t>: </a:t>
            </a:r>
            <a:r>
              <a:rPr lang="ko-KR" altLang="en-US" dirty="0"/>
              <a:t>확장은 되었으나 아직 탐색하지 않은 상태들이 들어 있는 리스트</a:t>
            </a:r>
          </a:p>
          <a:p>
            <a:pPr lvl="1"/>
            <a:r>
              <a:rPr lang="en-US" altLang="ko-KR" dirty="0"/>
              <a:t>CLOSED </a:t>
            </a:r>
            <a:r>
              <a:rPr lang="ko-KR" altLang="en-US" dirty="0"/>
              <a:t>리스트</a:t>
            </a:r>
            <a:r>
              <a:rPr lang="en-US" altLang="ko-KR" dirty="0"/>
              <a:t>: </a:t>
            </a:r>
            <a:r>
              <a:rPr lang="ko-KR" altLang="en-US" dirty="0"/>
              <a:t>탐색이 끝난 상태들이 들어 있는 리스트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D74D6A-42D1-B17F-7FF2-AE0B28F8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756858"/>
            <a:ext cx="57912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65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solidFill>
            <a:srgbClr val="FFFFCC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function DFS(root)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	open ← [root] 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	closed ← [ ]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	while open ≠ [ ] do 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		X ← open </a:t>
            </a:r>
            <a:r>
              <a:rPr lang="ko-KR" alt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리스트의 첫 번째 요소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ko-KR" alt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		</a:t>
            </a: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if X == goal then return SUCCESS 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		else 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		  X</a:t>
            </a:r>
            <a:r>
              <a:rPr lang="ko-KR" alt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의 자식 노드를 생성한다</a:t>
            </a: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. 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		  X</a:t>
            </a:r>
            <a:r>
              <a:rPr lang="ko-KR" alt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를 </a:t>
            </a: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closed </a:t>
            </a:r>
            <a:r>
              <a:rPr lang="ko-KR" alt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리스트에 추가한다</a:t>
            </a: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. 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		  X</a:t>
            </a:r>
            <a:r>
              <a:rPr lang="ko-KR" alt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의 자식 노드가 이미 </a:t>
            </a: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open</a:t>
            </a:r>
            <a:r>
              <a:rPr lang="ko-KR" alt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이나 </a:t>
            </a: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closed</a:t>
            </a:r>
            <a:r>
              <a:rPr lang="ko-KR" alt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에 있다면 버린다</a:t>
            </a: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. 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		  </a:t>
            </a:r>
            <a:r>
              <a:rPr lang="ko-KR" altLang="en-US" sz="1600" kern="0" dirty="0">
                <a:solidFill>
                  <a:srgbClr val="FF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남은 자식 노드들은 </a:t>
            </a:r>
            <a:r>
              <a:rPr lang="en-US" altLang="ko-KR" sz="1600" kern="0" dirty="0">
                <a:solidFill>
                  <a:srgbClr val="FF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open</a:t>
            </a:r>
            <a:r>
              <a:rPr lang="ko-KR" altLang="en-US" sz="1600" kern="0" dirty="0">
                <a:solidFill>
                  <a:srgbClr val="FF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의 처음에 추가한다</a:t>
            </a:r>
            <a:r>
              <a:rPr lang="en-US" altLang="ko-KR" sz="1600" kern="0" dirty="0">
                <a:solidFill>
                  <a:srgbClr val="FF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. (</a:t>
            </a:r>
            <a:r>
              <a:rPr lang="ko-KR" altLang="en-US" sz="1600" kern="0" dirty="0">
                <a:solidFill>
                  <a:srgbClr val="FF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스택처럼 사용</a:t>
            </a:r>
            <a:r>
              <a:rPr lang="en-US" altLang="ko-KR" sz="1600" kern="0" dirty="0">
                <a:solidFill>
                  <a:srgbClr val="FF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)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	return FAIL </a:t>
            </a:r>
          </a:p>
          <a:p>
            <a:pPr marL="0" indent="0">
              <a:buNone/>
            </a:pPr>
            <a:endParaRPr lang="ko-KR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688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예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688976"/>
            <a:ext cx="7724981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13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2E5793-200C-9C4A-D4D3-B3B2F3B65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깊이 우선 탐색의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BF54601-BBF0-0EE7-5A6E-E8FB2E861B30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완결성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무한 상태 공간에서는 깊이 우선 </a:t>
                </a:r>
                <a:r>
                  <a:rPr lang="ko-KR" altLang="en-US" dirty="0" err="1"/>
                  <a:t>탁색은</a:t>
                </a:r>
                <a:r>
                  <a:rPr lang="ko-KR" altLang="en-US" dirty="0"/>
                  <a:t> 무한 경로를 따라 끝없이 나갈 수 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따라서 무한 상태 공간에서는 </a:t>
                </a:r>
                <a:r>
                  <a:rPr lang="ko-KR" altLang="en-US" dirty="0" err="1"/>
                  <a:t>완결적이지</a:t>
                </a:r>
                <a:r>
                  <a:rPr lang="ko-KR" altLang="en-US" dirty="0"/>
                  <a:t> 않다</a:t>
                </a:r>
                <a:r>
                  <a:rPr lang="en-US" altLang="ko-KR" dirty="0"/>
                  <a:t>. 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시간 복잡도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이다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여기서 </a:t>
                </a:r>
                <a:r>
                  <a:rPr lang="en-US" altLang="ko-KR" dirty="0"/>
                  <a:t>b</a:t>
                </a:r>
                <a:r>
                  <a:rPr lang="ko-KR" altLang="en-US" dirty="0"/>
                  <a:t>는 분기 계수이다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만약 </a:t>
                </a:r>
                <a:r>
                  <a:rPr lang="en-US" altLang="ko-KR" dirty="0"/>
                  <a:t>m(</a:t>
                </a:r>
                <a:r>
                  <a:rPr lang="ko-KR" altLang="en-US" dirty="0"/>
                  <a:t>트리의 최대 깊이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이 </a:t>
                </a:r>
                <a:r>
                  <a:rPr lang="en-US" altLang="ko-KR" dirty="0"/>
                  <a:t>d(</a:t>
                </a:r>
                <a:r>
                  <a:rPr lang="ko-KR" altLang="en-US" dirty="0"/>
                  <a:t>정답의 깊이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보다 아주 크다면 시간이 많이 걸린다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그렇지 않은 경우에는 너비 우선 탐색보다도 빠를 수 있다</a:t>
                </a:r>
                <a:r>
                  <a:rPr lang="en-US" altLang="ko-KR" dirty="0"/>
                  <a:t>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BF54601-BBF0-0EE7-5A6E-E8FB2E861B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10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73D4647A-D07E-D84A-94F4-AC2705EEF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961" y="3890625"/>
            <a:ext cx="5818360" cy="273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02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2E5793-200C-9C4A-D4D3-B3B2F3B65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깊이 우선 탐색의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F54601-BBF0-0EE7-5A6E-E8FB2E861B3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공간 복잡도</a:t>
            </a:r>
            <a:r>
              <a:rPr lang="en-US" altLang="ko-KR" dirty="0"/>
              <a:t>: O(bm),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선형 복잡도만을 가진다</a:t>
            </a:r>
            <a:r>
              <a:rPr lang="en-US" altLang="ko-KR" dirty="0"/>
              <a:t>. </a:t>
            </a:r>
            <a:r>
              <a:rPr lang="ko-KR" altLang="en-US" dirty="0"/>
              <a:t>탐색 트리에서 한 줄 단위로 탐색하므로 모든 노드를 저장하고 있을 필요는 없다</a:t>
            </a:r>
            <a:r>
              <a:rPr lang="en-US" altLang="ko-KR" dirty="0"/>
              <a:t>. </a:t>
            </a:r>
            <a:r>
              <a:rPr lang="ko-KR" altLang="en-US" dirty="0"/>
              <a:t>이점은 너비 우선 탐색에 비하여 큰 장점이다</a:t>
            </a:r>
            <a:r>
              <a:rPr lang="en-US" altLang="ko-KR" dirty="0"/>
              <a:t>. </a:t>
            </a:r>
            <a:r>
              <a:rPr lang="ko-KR" altLang="en-US" dirty="0"/>
              <a:t>만약 </a:t>
            </a:r>
            <a:r>
              <a:rPr lang="en-US" altLang="ko-KR" dirty="0"/>
              <a:t>b</a:t>
            </a:r>
            <a:r>
              <a:rPr lang="ko-KR" altLang="en-US" dirty="0"/>
              <a:t>가 </a:t>
            </a:r>
            <a:r>
              <a:rPr lang="en-US" altLang="ko-KR" dirty="0"/>
              <a:t>10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노드당 </a:t>
            </a:r>
            <a:r>
              <a:rPr lang="en-US" altLang="ko-KR" dirty="0"/>
              <a:t>1KB</a:t>
            </a:r>
            <a:r>
              <a:rPr lang="ko-KR" altLang="en-US" dirty="0"/>
              <a:t>가 필요하다고 하자</a:t>
            </a:r>
            <a:r>
              <a:rPr lang="en-US" altLang="ko-KR" dirty="0"/>
              <a:t>, </a:t>
            </a:r>
            <a:r>
              <a:rPr lang="ko-KR" altLang="en-US" dirty="0"/>
              <a:t>만약 </a:t>
            </a:r>
            <a:r>
              <a:rPr lang="en-US" altLang="ko-KR" dirty="0"/>
              <a:t>m=10</a:t>
            </a:r>
            <a:r>
              <a:rPr lang="ko-KR" altLang="en-US" dirty="0"/>
              <a:t>이라고 하면 </a:t>
            </a:r>
            <a:r>
              <a:rPr lang="en-US" altLang="ko-KR" dirty="0"/>
              <a:t>100KB </a:t>
            </a:r>
            <a:r>
              <a:rPr lang="ko-KR" altLang="en-US" dirty="0"/>
              <a:t>바이트만 필요하다</a:t>
            </a:r>
            <a:r>
              <a:rPr lang="en-US" altLang="ko-KR" dirty="0"/>
              <a:t>. </a:t>
            </a:r>
            <a:r>
              <a:rPr lang="ko-KR" altLang="en-US" dirty="0"/>
              <a:t>만약 너비 우선 탐색이라면 </a:t>
            </a:r>
            <a:r>
              <a:rPr lang="en-US" altLang="ko-KR" dirty="0"/>
              <a:t>10TB</a:t>
            </a:r>
            <a:r>
              <a:rPr lang="ko-KR" altLang="en-US" dirty="0"/>
              <a:t>가 필요하다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최적성</a:t>
            </a:r>
            <a:r>
              <a:rPr lang="en-US" altLang="ko-KR" dirty="0"/>
              <a:t>: </a:t>
            </a:r>
            <a:r>
              <a:rPr lang="ko-KR" altLang="en-US" dirty="0"/>
              <a:t>가장 경로가 짧은 최적의 해답은 발견할 수 없다</a:t>
            </a:r>
            <a:r>
              <a:rPr lang="en-US" altLang="ko-KR" dirty="0"/>
              <a:t>. </a:t>
            </a:r>
            <a:r>
              <a:rPr lang="ko-KR" altLang="en-US" dirty="0"/>
              <a:t>가장 왼쪽</a:t>
            </a:r>
            <a:r>
              <a:rPr lang="en-US" altLang="ko-KR" dirty="0"/>
              <a:t>(leftmost)</a:t>
            </a:r>
            <a:r>
              <a:rPr lang="ko-KR" altLang="en-US" dirty="0"/>
              <a:t>에 있는 해답만을  발견한다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956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너비</a:t>
            </a:r>
            <a:r>
              <a:rPr lang="en-US" altLang="ko-KR" dirty="0"/>
              <a:t> </a:t>
            </a:r>
            <a:r>
              <a:rPr lang="ko-KR" altLang="en-US" dirty="0"/>
              <a:t>우선 탐색</a:t>
            </a:r>
            <a:r>
              <a:rPr lang="en-US" altLang="ko-KR" dirty="0"/>
              <a:t>(BFS)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루트 노드의 모든 자식 노드들을 탐색한 후에 해가 발견되지 않으면 한 레벨 내려가서 동일한 방법으로 탐색을 계속하는 방법이다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01" y="3054260"/>
            <a:ext cx="6702641" cy="22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17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알파고는</a:t>
            </a:r>
            <a:r>
              <a:rPr lang="ko-KR" altLang="en-US" dirty="0"/>
              <a:t> 어떻게 수를 읽었을까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알파고는</a:t>
            </a:r>
            <a:r>
              <a:rPr lang="ko-KR" altLang="en-US" dirty="0"/>
              <a:t> </a:t>
            </a:r>
            <a:r>
              <a:rPr lang="ko-KR" altLang="en-US" dirty="0" err="1"/>
              <a:t>딥러닝과</a:t>
            </a:r>
            <a:r>
              <a:rPr lang="ko-KR" altLang="en-US" dirty="0"/>
              <a:t> </a:t>
            </a:r>
            <a:r>
              <a:rPr lang="ko-KR" altLang="en-US" i="1" u="sng" dirty="0">
                <a:solidFill>
                  <a:srgbClr val="FF0000"/>
                </a:solidFill>
              </a:rPr>
              <a:t>탐색 기법을 </a:t>
            </a:r>
            <a:r>
              <a:rPr lang="ko-KR" altLang="en-US" dirty="0"/>
              <a:t>통하여 다음 수를 읽었다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84" y="2611368"/>
            <a:ext cx="7464182" cy="288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9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solidFill>
            <a:srgbClr val="FFFFCC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function BFS(root)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	open ← [root] 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	closed ← [ ]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	while open ≠ [ ] do 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		X ← open </a:t>
            </a:r>
            <a:r>
              <a:rPr lang="ko-KR" alt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리스트의 첫 번째 요소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ko-KR" alt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		</a:t>
            </a: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if X == goal then return SUCCESS 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		else 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		  X</a:t>
            </a:r>
            <a:r>
              <a:rPr lang="ko-KR" alt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의 자식 노드를 생성한다</a:t>
            </a: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. 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		  X</a:t>
            </a:r>
            <a:r>
              <a:rPr lang="ko-KR" alt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를 </a:t>
            </a: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closed </a:t>
            </a:r>
            <a:r>
              <a:rPr lang="ko-KR" alt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리스트에 추가한다</a:t>
            </a: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. 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		  X</a:t>
            </a:r>
            <a:r>
              <a:rPr lang="ko-KR" alt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의 자식 노드가 이미 </a:t>
            </a: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open</a:t>
            </a:r>
            <a:r>
              <a:rPr lang="ko-KR" alt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이나 </a:t>
            </a: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closed</a:t>
            </a:r>
            <a:r>
              <a:rPr lang="ko-KR" alt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에 있다면 버린다</a:t>
            </a: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. 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		  </a:t>
            </a:r>
            <a:r>
              <a:rPr lang="ko-KR" altLang="en-US" sz="1600" kern="0" dirty="0">
                <a:solidFill>
                  <a:srgbClr val="FF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나머지 자식 노드들은 </a:t>
            </a:r>
            <a:r>
              <a:rPr lang="en-US" altLang="ko-KR" sz="1600" kern="0" dirty="0">
                <a:solidFill>
                  <a:srgbClr val="FF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open</a:t>
            </a:r>
            <a:r>
              <a:rPr lang="ko-KR" altLang="en-US" sz="1600" kern="0" dirty="0">
                <a:solidFill>
                  <a:srgbClr val="FF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의 끝에 추가한다</a:t>
            </a:r>
            <a:r>
              <a:rPr lang="en-US" altLang="ko-KR" sz="1600" kern="0" dirty="0">
                <a:solidFill>
                  <a:srgbClr val="FF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. (</a:t>
            </a:r>
            <a:r>
              <a:rPr lang="ko-KR" altLang="en-US" sz="1600" kern="0" dirty="0">
                <a:solidFill>
                  <a:srgbClr val="FF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큐처럼 사용</a:t>
            </a:r>
            <a:r>
              <a:rPr lang="en-US" altLang="ko-KR" sz="1600" kern="0" dirty="0">
                <a:solidFill>
                  <a:srgbClr val="FF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)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	return FAIL </a:t>
            </a:r>
            <a:endParaRPr lang="ko-KR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997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예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69207" y="1671221"/>
            <a:ext cx="71564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76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CBC1E-A7FF-C70B-4929-1964FB5F0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너비 우선 탐색의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049AA6B-ECD7-7759-D4B3-3BB907C7CE2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완결성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분기 계수 </a:t>
                </a:r>
                <a:r>
                  <a:rPr lang="en-US" altLang="ko-KR" dirty="0"/>
                  <a:t>b</a:t>
                </a:r>
                <a:r>
                  <a:rPr lang="ko-KR" altLang="en-US" dirty="0"/>
                  <a:t>가 유한하면 너비 우선 탐색은 반드시 해답을 발견할 수 있다</a:t>
                </a:r>
                <a:r>
                  <a:rPr lang="en-US" altLang="ko-KR" dirty="0"/>
                  <a:t>. 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시간 복잡도와 공간 복잡도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일단 생성되는 노드의 개수를 세어보자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 노드들이 메모리 상에 있어야 하므로 시간 복잡도와 공간 복잡도는 모두 지수 복잡도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가 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시간 복잡도보다도 공간 복잡도가 더 문제이다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분기 계수가 </a:t>
                </a:r>
                <a:r>
                  <a:rPr lang="en-US" altLang="ko-KR" dirty="0"/>
                  <a:t>10</a:t>
                </a:r>
                <a:r>
                  <a:rPr lang="ko-KR" altLang="en-US" dirty="0"/>
                  <a:t>이고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깊이 </a:t>
                </a:r>
                <a:r>
                  <a:rPr lang="en-US" altLang="ko-KR" dirty="0"/>
                  <a:t>10</a:t>
                </a:r>
                <a:r>
                  <a:rPr lang="ko-KR" altLang="en-US" dirty="0"/>
                  <a:t>까지만 탐색한다고 하자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한 개의 노드를 저장하는데 </a:t>
                </a:r>
                <a:r>
                  <a:rPr lang="en-US" altLang="ko-KR" dirty="0"/>
                  <a:t>1KB</a:t>
                </a:r>
                <a:r>
                  <a:rPr lang="ko-KR" altLang="en-US" dirty="0"/>
                  <a:t>가 든다면 메모리는 최대 </a:t>
                </a:r>
                <a:r>
                  <a:rPr lang="en-US" altLang="ko-KR" dirty="0"/>
                  <a:t>=10TB</a:t>
                </a:r>
                <a:r>
                  <a:rPr lang="ko-KR" altLang="en-US" dirty="0"/>
                  <a:t>가 필요하게 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아주 간단한 문제가 아니라면 천문학적인 시간과 메모리 공간이 필요하다고 할 수 있다</a:t>
                </a:r>
                <a:r>
                  <a:rPr lang="en-US" altLang="ko-KR" dirty="0"/>
                  <a:t>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049AA6B-ECD7-7759-D4B3-3BB907C7CE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1085" r="-2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972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CBC1E-A7FF-C70B-4929-1964FB5F0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너비 우선 탐색의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049AA6B-ECD7-7759-D4B3-3BB907C7CE2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완결성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분기 계수 </a:t>
                </a:r>
                <a:r>
                  <a:rPr lang="en-US" altLang="ko-KR" dirty="0"/>
                  <a:t>b</a:t>
                </a:r>
                <a:r>
                  <a:rPr lang="ko-KR" altLang="en-US" dirty="0"/>
                  <a:t>가 유한하면 너비 우선 탐색은 반드시 해답을 발견할 수 있다</a:t>
                </a:r>
                <a:r>
                  <a:rPr lang="en-US" altLang="ko-KR" dirty="0"/>
                  <a:t>. 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시간 복잡도와 공간 복잡도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일단 생성되는 노드의 개수를 세어보자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 노드들이 메모리 상에 있어야 하므로 시간 복잡도와 공간 복잡도는 모두 지수 복잡도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가 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시간 복잡도보다도 공간 복잡도가 더 문제이다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분기 계수가 </a:t>
                </a:r>
                <a:r>
                  <a:rPr lang="en-US" altLang="ko-KR" dirty="0"/>
                  <a:t>10</a:t>
                </a:r>
                <a:r>
                  <a:rPr lang="ko-KR" altLang="en-US" dirty="0"/>
                  <a:t>이고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깊이 </a:t>
                </a:r>
                <a:r>
                  <a:rPr lang="en-US" altLang="ko-KR" dirty="0"/>
                  <a:t>10</a:t>
                </a:r>
                <a:r>
                  <a:rPr lang="ko-KR" altLang="en-US" dirty="0"/>
                  <a:t>까지만 탐색한다고 하자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한 개의 노드를 저장하는데 </a:t>
                </a:r>
                <a:r>
                  <a:rPr lang="en-US" altLang="ko-KR" dirty="0"/>
                  <a:t>1KB</a:t>
                </a:r>
                <a:r>
                  <a:rPr lang="ko-KR" altLang="en-US" dirty="0"/>
                  <a:t>가 든다면 메모리는 최대 </a:t>
                </a:r>
                <a:r>
                  <a:rPr lang="en-US" altLang="ko-KR" dirty="0"/>
                  <a:t>=10TB</a:t>
                </a:r>
                <a:r>
                  <a:rPr lang="ko-KR" altLang="en-US" dirty="0"/>
                  <a:t>가 필요하게 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아주 간단한 문제가 아니라면 천문학적인 시간과 메모리 공간이 필요하다고 할 수 있다</a:t>
                </a:r>
                <a:r>
                  <a:rPr lang="en-US" altLang="ko-KR" dirty="0"/>
                  <a:t>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049AA6B-ECD7-7759-D4B3-3BB907C7CE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1085" r="-2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13EEB789-6687-5AEC-9233-B6DDC588F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998" y="4446999"/>
            <a:ext cx="6328372" cy="218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62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3FD3B-7DC8-00D6-3202-31A871C1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깊이</a:t>
            </a:r>
            <a:r>
              <a:rPr lang="en-US" altLang="ko-KR" dirty="0"/>
              <a:t> </a:t>
            </a:r>
            <a:r>
              <a:rPr lang="ko-KR" altLang="en-US" dirty="0"/>
              <a:t>제한 탐색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30DC22-E619-F665-D7E9-F28D1D7E766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깊이 우선 탐색</a:t>
            </a:r>
            <a:r>
              <a:rPr lang="en-US" altLang="ko-KR" dirty="0"/>
              <a:t>(DFS)</a:t>
            </a:r>
            <a:r>
              <a:rPr lang="ko-KR" altLang="en-US" dirty="0"/>
              <a:t>은 메모리 소모도 적고 정답을 빠르게 찾을 수도 있지만</a:t>
            </a:r>
            <a:r>
              <a:rPr lang="en-US" altLang="ko-KR" dirty="0"/>
              <a:t>, </a:t>
            </a:r>
            <a:r>
              <a:rPr lang="ko-KR" altLang="en-US" dirty="0"/>
              <a:t>한번 잘못된 경로로 빠지면 나오지 못할 수도 있다</a:t>
            </a:r>
            <a:r>
              <a:rPr lang="en-US" altLang="ko-KR" dirty="0"/>
              <a:t>. </a:t>
            </a:r>
            <a:r>
              <a:rPr lang="ko-KR" altLang="en-US" dirty="0"/>
              <a:t>이 단점을 보완한 것이 깊이를 제한하는 ‘깊이 제한 탐색</a:t>
            </a:r>
            <a:r>
              <a:rPr lang="en-US" altLang="ko-KR" dirty="0"/>
              <a:t>(Deep-Limited Search)’</a:t>
            </a:r>
            <a:r>
              <a:rPr lang="ko-KR" altLang="en-US" dirty="0"/>
              <a:t>이다</a:t>
            </a:r>
            <a:r>
              <a:rPr lang="en-US" altLang="ko-KR" dirty="0"/>
              <a:t>. DFS</a:t>
            </a:r>
            <a:r>
              <a:rPr lang="ko-KR" altLang="en-US" dirty="0"/>
              <a:t>와 기본적인 것은 같지만</a:t>
            </a:r>
            <a:r>
              <a:rPr lang="en-US" altLang="ko-KR" dirty="0"/>
              <a:t>, </a:t>
            </a:r>
            <a:r>
              <a:rPr lang="ko-KR" altLang="en-US" dirty="0"/>
              <a:t>끝까지 깊이 들어가지 않고 어떤 한계를 정해서 그 깊이 이상은 탐색하지 않고 </a:t>
            </a:r>
            <a:r>
              <a:rPr lang="ko-KR" altLang="en-US" dirty="0" err="1"/>
              <a:t>백트랙킹하는</a:t>
            </a:r>
            <a:r>
              <a:rPr lang="ko-KR" altLang="en-US" dirty="0"/>
              <a:t> 것이다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E1D026-259E-80BA-2032-6B8E2CB2E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23" y="3429000"/>
            <a:ext cx="71056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45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3D614-06F4-739D-1CB4-1F1ABCC2D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IDDFS(Iterative Deepening DFS)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9E998B-6FA0-447D-6190-9E06ED63560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한계 깊이를 </a:t>
            </a:r>
            <a:r>
              <a:rPr lang="en-US" altLang="ko-KR" dirty="0"/>
              <a:t>1, 2, 3, 4 ... </a:t>
            </a:r>
            <a:r>
              <a:rPr lang="ko-KR" altLang="en-US" dirty="0"/>
              <a:t>이렇게 차례대로 늘려가며 깊이 제한 탐색을 진행하는 것이다</a:t>
            </a:r>
            <a:r>
              <a:rPr lang="en-US" altLang="ko-KR" dirty="0"/>
              <a:t>. </a:t>
            </a:r>
            <a:r>
              <a:rPr lang="ko-KR" altLang="en-US" dirty="0"/>
              <a:t>목표를 찾을 때까지 제한 깊이를 늘려가면서 탐색한다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663541-9466-9C92-DEFB-C9A3CCD15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10" y="2619743"/>
            <a:ext cx="7692179" cy="35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9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IDDFS </a:t>
            </a:r>
            <a:r>
              <a:rPr lang="ko-KR" altLang="en-US" dirty="0"/>
              <a:t>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736410"/>
          </a:xfrm>
          <a:solidFill>
            <a:srgbClr val="FFFFCC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function IDDFS(root)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    for depth from 0 to ∞ do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        </a:t>
            </a:r>
            <a:r>
              <a:rPr lang="en-US" altLang="ko-KR" sz="1600" kern="0" dirty="0">
                <a:solidFill>
                  <a:srgbClr val="FF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found, remaining ← DFS(root, depth)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        if found ≠ null then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            return found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        else if not remaining then</a:t>
            </a:r>
          </a:p>
          <a:p>
            <a:pPr marL="12700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Arial" panose="020B0604020202020204" pitchFamily="34" charset="0"/>
                <a:ea typeface="새굴림" panose="02030600000101010101" pitchFamily="18" charset="-127"/>
              </a:rPr>
              <a:t>            return NULL</a:t>
            </a:r>
            <a:endParaRPr lang="ko-KR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56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IDDFS</a:t>
            </a:r>
            <a:r>
              <a:rPr lang="ko-KR" altLang="en-US" dirty="0"/>
              <a:t>의 장점과 단점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3367E84-AF70-D138-AE28-5DBD8BBE78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IDDFS</a:t>
            </a:r>
            <a:r>
              <a:rPr lang="ko-KR" altLang="en-US" dirty="0"/>
              <a:t>는 깊이 우선 탐색의 공간 효율성과 너비 우선 탐색의 완전성을 결합한다</a:t>
            </a:r>
            <a:r>
              <a:rPr lang="en-US" altLang="ko-KR" dirty="0"/>
              <a:t>. </a:t>
            </a:r>
            <a:r>
              <a:rPr lang="ko-KR" altLang="en-US" dirty="0"/>
              <a:t>또 해답이 존재하는 경우</a:t>
            </a:r>
            <a:r>
              <a:rPr lang="en-US" altLang="ko-KR" dirty="0"/>
              <a:t>, </a:t>
            </a:r>
            <a:r>
              <a:rPr lang="ko-KR" altLang="en-US" dirty="0"/>
              <a:t>가장 적은 비용을 갖는 경로를 찾는다</a:t>
            </a:r>
            <a:r>
              <a:rPr lang="en-US" altLang="ko-KR" dirty="0"/>
              <a:t>. IDDFS</a:t>
            </a:r>
            <a:r>
              <a:rPr lang="ko-KR" altLang="en-US" dirty="0"/>
              <a:t>이 여러 번 동일한 노드를 방문하기 때문에 낭비처럼 보일 수 있지만</a:t>
            </a:r>
            <a:r>
              <a:rPr lang="en-US" altLang="ko-KR" dirty="0"/>
              <a:t>, </a:t>
            </a:r>
            <a:r>
              <a:rPr lang="ko-KR" altLang="en-US" dirty="0"/>
              <a:t>탐색 트리에서는 대부분의 노드가 하위 수준에 있기 때문에 비용이 생각보다 많이 들지 않는다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알고리즘의 응답성이 향상된다</a:t>
            </a:r>
            <a:r>
              <a:rPr lang="en-US" altLang="ko-KR" dirty="0"/>
              <a:t>. </a:t>
            </a:r>
            <a:r>
              <a:rPr lang="ko-KR" altLang="en-US" dirty="0"/>
              <a:t>초기 반복에서는 작은 수의 노드를 사용하기 때문에 매우 빠르게 실행된다</a:t>
            </a:r>
            <a:r>
              <a:rPr lang="en-US" altLang="ko-KR" dirty="0"/>
              <a:t>. </a:t>
            </a:r>
            <a:r>
              <a:rPr lang="ko-KR" altLang="en-US" dirty="0"/>
              <a:t>알고리즘은 초기 결과를 빠르게 제공할 수 있다</a:t>
            </a:r>
            <a:r>
              <a:rPr lang="en-US" altLang="ko-KR" dirty="0"/>
              <a:t>. </a:t>
            </a:r>
            <a:r>
              <a:rPr lang="ko-KR" altLang="en-US" dirty="0"/>
              <a:t>따라서 프로그램이 지금까지 완료한 탐색에서 찾은</a:t>
            </a:r>
            <a:r>
              <a:rPr lang="en-US" altLang="ko-KR" dirty="0"/>
              <a:t>, </a:t>
            </a:r>
            <a:r>
              <a:rPr lang="ko-KR" altLang="en-US" dirty="0"/>
              <a:t>최고의 결과로 언제든지 작업을 수행할 수 있다</a:t>
            </a:r>
          </a:p>
        </p:txBody>
      </p:sp>
    </p:spTree>
    <p:extLst>
      <p:ext uri="{BB962C8B-B14F-4D97-AF65-F5344CB8AC3E}">
        <p14:creationId xmlns:p14="http://schemas.microsoft.com/office/powerpoint/2010/main" val="869572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DFS</a:t>
            </a:r>
            <a:r>
              <a:rPr lang="ko-KR" altLang="en-US" dirty="0"/>
              <a:t>와 </a:t>
            </a:r>
            <a:r>
              <a:rPr lang="en-US" altLang="ko-KR" dirty="0"/>
              <a:t>BFS </a:t>
            </a:r>
            <a:r>
              <a:rPr lang="ko-KR" altLang="en-US" dirty="0"/>
              <a:t>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8-puzzle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 err="1"/>
              <a:t>파이썬으로</a:t>
            </a:r>
            <a:r>
              <a:rPr lang="ko-KR" altLang="en-US" dirty="0"/>
              <a:t> 프로그램 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2648" y="2423604"/>
            <a:ext cx="8256144" cy="4053396"/>
          </a:xfrm>
          <a:prstGeom prst="rect">
            <a:avLst/>
          </a:prstGeom>
          <a:solidFill>
            <a:srgbClr val="CCFFCC"/>
          </a:solidFill>
          <a:ln>
            <a:solidFill>
              <a:schemeClr val="accent1"/>
            </a:solidFill>
          </a:ln>
        </p:spPr>
        <p:txBody>
          <a:bodyPr vert="horz">
            <a:normAutofit fontScale="70000" lnSpcReduction="2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dirty="0"/>
              <a:t>[1, 2, 3]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[0, 4, 6]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[7, 5, 8]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------------------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...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...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[1, 2, 3]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[4, 5, 6]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[0, 7, 8]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------------------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[1, 2, 3]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[4, 5, 6]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[7, 8, 0]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------------------</a:t>
            </a:r>
            <a:endParaRPr lang="ko-KR" altLang="en-US" dirty="0"/>
          </a:p>
          <a:p>
            <a:pPr marL="0" indent="0" latinLnBrk="0">
              <a:buNone/>
            </a:pPr>
            <a:r>
              <a:rPr lang="ko-KR" altLang="en-US" dirty="0"/>
              <a:t>탐색 성공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670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보드 표현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840933"/>
          </a:xfrm>
          <a:solidFill>
            <a:srgbClr val="FFFFCC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상태를 나타내는 클래스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2B91AF"/>
                </a:solidFill>
                <a:effectLst/>
                <a:latin typeface="Trebuchet MS" panose="020B0603020202020204" pitchFamily="34" charset="0"/>
              </a:rPr>
              <a:t>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__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init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__(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goal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moves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):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 board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.moves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 moves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.goal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 goal</a:t>
            </a:r>
          </a:p>
          <a:p>
            <a:pPr marL="0" indent="0">
              <a:buNone/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i1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과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i2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를 교환하여서 새로운 상태를 반환한다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get_new_board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i1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i2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moves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):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[:]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[i1],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[i2]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[i2],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[i1]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State(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.goal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moves)</a:t>
            </a:r>
          </a:p>
        </p:txBody>
      </p:sp>
    </p:spTree>
    <p:extLst>
      <p:ext uri="{BB962C8B-B14F-4D97-AF65-F5344CB8AC3E}">
        <p14:creationId xmlns:p14="http://schemas.microsoft.com/office/powerpoint/2010/main" val="4170958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1A930B6-F0EE-0296-1B73-464DF2412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663" y="3429000"/>
            <a:ext cx="7116024" cy="26740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</a:t>
            </a:r>
            <a:r>
              <a:rPr lang="en-US" altLang="ko-KR" dirty="0"/>
              <a:t>, </a:t>
            </a:r>
            <a:r>
              <a:rPr lang="ko-KR" altLang="en-US" dirty="0" err="1"/>
              <a:t>상태공간</a:t>
            </a:r>
            <a:r>
              <a:rPr lang="en-US" altLang="ko-KR" dirty="0"/>
              <a:t>, </a:t>
            </a:r>
            <a:r>
              <a:rPr lang="ko-KR" altLang="en-US" dirty="0"/>
              <a:t>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25313" y="1600200"/>
            <a:ext cx="8153400" cy="4495800"/>
          </a:xfrm>
        </p:spPr>
        <p:txBody>
          <a:bodyPr>
            <a:normAutofit/>
          </a:bodyPr>
          <a:lstStyle/>
          <a:p>
            <a:r>
              <a:rPr lang="ko-KR" altLang="en-US" dirty="0"/>
              <a:t>탐색</a:t>
            </a:r>
            <a:r>
              <a:rPr lang="en-US" altLang="ko-KR" dirty="0"/>
              <a:t>(search)</a:t>
            </a:r>
            <a:r>
              <a:rPr lang="ko-KR" altLang="en-US" dirty="0"/>
              <a:t>이란  상태공간에서 시작상태에서</a:t>
            </a:r>
            <a:r>
              <a:rPr lang="en-US" altLang="ko-KR" dirty="0"/>
              <a:t> </a:t>
            </a:r>
            <a:r>
              <a:rPr lang="ko-KR" altLang="en-US" dirty="0"/>
              <a:t>목표상태까지의 경로를 찾는 것</a:t>
            </a:r>
            <a:endParaRPr lang="en-US" altLang="ko-KR" dirty="0"/>
          </a:p>
          <a:p>
            <a:r>
              <a:rPr lang="ko-KR" altLang="en-US" dirty="0" err="1"/>
              <a:t>상태공간</a:t>
            </a:r>
            <a:r>
              <a:rPr lang="en-US" altLang="ko-KR" dirty="0"/>
              <a:t>(state</a:t>
            </a:r>
            <a:r>
              <a:rPr lang="ko-KR" altLang="en-US" dirty="0"/>
              <a:t> </a:t>
            </a:r>
            <a:r>
              <a:rPr lang="en-US" altLang="ko-KR" dirty="0"/>
              <a:t>space): </a:t>
            </a:r>
            <a:r>
              <a:rPr lang="ko-KR" altLang="en-US" dirty="0"/>
              <a:t>상태들이 모여 있는 공간</a:t>
            </a:r>
            <a:endParaRPr lang="en-US" altLang="ko-KR" dirty="0"/>
          </a:p>
          <a:p>
            <a:r>
              <a:rPr lang="ko-KR" altLang="en-US" dirty="0"/>
              <a:t>연산자</a:t>
            </a:r>
            <a:r>
              <a:rPr lang="en-US" altLang="ko-KR" dirty="0"/>
              <a:t>: </a:t>
            </a:r>
            <a:r>
              <a:rPr lang="ko-KR" altLang="en-US" dirty="0"/>
              <a:t>다음 상태를 생성하는 것</a:t>
            </a:r>
            <a:endParaRPr lang="en-US" altLang="ko-KR" dirty="0"/>
          </a:p>
          <a:p>
            <a:r>
              <a:rPr lang="ko-KR" altLang="en-US" dirty="0"/>
              <a:t>초기상태</a:t>
            </a:r>
            <a:endParaRPr lang="en-US" altLang="ko-KR" dirty="0"/>
          </a:p>
          <a:p>
            <a:r>
              <a:rPr lang="ko-KR" altLang="en-US" dirty="0" err="1"/>
              <a:t>목표상태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065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 표현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980853"/>
          </a:xfrm>
          <a:solidFill>
            <a:srgbClr val="FFFFCC"/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초기 상태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puzzle =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8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 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6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4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 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7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5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</a:t>
            </a:r>
          </a:p>
          <a:p>
            <a:pPr marL="0" indent="0">
              <a:buNone/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목표 상태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goal =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8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4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7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6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5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42842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</a:t>
            </a:r>
            <a:r>
              <a:rPr lang="ko-KR" altLang="en-US" dirty="0"/>
              <a:t>과 </a:t>
            </a:r>
            <a:r>
              <a:rPr lang="en-US" altLang="ko-KR" dirty="0"/>
              <a:t>CLOSED </a:t>
            </a:r>
            <a:r>
              <a:rPr lang="ko-KR" altLang="en-US" dirty="0"/>
              <a:t>리스트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270464"/>
          </a:xfrm>
          <a:solidFill>
            <a:srgbClr val="FFFFCC"/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open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리스트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open_queue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 [ ]</a:t>
            </a:r>
          </a:p>
          <a:p>
            <a:pPr marL="0" indent="0">
              <a:buNone/>
            </a:pP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open_queue.append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(State(puzzle, goal))</a:t>
            </a:r>
          </a:p>
          <a:p>
            <a:pPr marL="0" indent="0">
              <a:buNone/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closed_queue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 [ ]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moves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9540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자식 노드 생성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2648" y="1600200"/>
            <a:ext cx="8153400" cy="3677970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16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#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자식 노드를 확장하여서 리스트에 저장하여서 반환한다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. </a:t>
            </a:r>
            <a:endParaRPr lang="ko-KR" altLang="en-US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def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expand(self, depth):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result = []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=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self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.board.index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)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#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숫자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0(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빈칸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)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의 위치를 찾는다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. </a:t>
            </a:r>
            <a:endParaRPr lang="ko-KR" altLang="en-US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not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[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6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] :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# LEFT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연산자 </a:t>
            </a:r>
            <a:endParaRPr lang="ko-KR" altLang="en-US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result.append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(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self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.get_new_board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i-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depth))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not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[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] :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# UP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연산자 </a:t>
            </a:r>
            <a:endParaRPr lang="ko-KR" altLang="en-US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result.append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(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self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.get_new_board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i-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depth))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not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[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8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]:      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# RIGHT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연산자 </a:t>
            </a:r>
            <a:endParaRPr lang="ko-KR" altLang="en-US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result.append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(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self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.get_new_board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i+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depth))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not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[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6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7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8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]:      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# DOWN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연산자 </a:t>
            </a:r>
            <a:endParaRPr lang="ko-KR" altLang="en-US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result.append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(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self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.get_new_board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i+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depth))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result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endParaRPr lang="en-US" altLang="ko-KR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CFA9A1-0810-79AC-E4B4-9EE20CA6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673" y="2825055"/>
            <a:ext cx="1804971" cy="120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36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소스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2648" y="1600200"/>
            <a:ext cx="8153400" cy="3958628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상태를 나타내는 클래스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State: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__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init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__(self, board, goal, depth=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= board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.depth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= depth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.goal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= goal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# i1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과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i2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를 교환하여서 새로운 상태를 반환한다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get_new_board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(self, i1, i2, depth):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=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[:]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[i1],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[i2]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[i2],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[i1]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State(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.goal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depth)</a:t>
            </a:r>
          </a:p>
        </p:txBody>
      </p:sp>
    </p:spTree>
    <p:extLst>
      <p:ext uri="{BB962C8B-B14F-4D97-AF65-F5344CB8AC3E}">
        <p14:creationId xmlns:p14="http://schemas.microsoft.com/office/powerpoint/2010/main" val="1526025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소스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2648" y="1799376"/>
            <a:ext cx="8153400" cy="3478794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자식 노드를 확장하여서 리스트에 저장하여서 반환한다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expand(self, depth):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result = []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=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.board.index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)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숫자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0(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빈칸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)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의 위치를 찾는다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not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6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] :  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# LEFT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연산자 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result.append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(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.get_new_board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i-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depth))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not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] :  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# UP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연산자 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result.append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(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.get_new_board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i-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depth))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not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5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8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]:    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# RIGHT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연산자 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result.append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(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.get_new_board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i+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depth))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not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6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7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8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]:    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# DOWN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연산자 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result.append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(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.get_new_board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i+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depth))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result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945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소스 </a:t>
            </a:r>
            <a:r>
              <a:rPr lang="en-US" altLang="ko-KR" dirty="0"/>
              <a:t>#3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2648" y="1600199"/>
            <a:ext cx="8153400" cy="5155707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객체를 출력할 때 사용한다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__str__(self):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str(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[: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]) +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entury Schoolbook" panose="02040604050505020304" pitchFamily="18" charset="0"/>
              </a:rPr>
              <a:t>"\n"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+\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str(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6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]) +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entury Schoolbook" panose="02040604050505020304" pitchFamily="18" charset="0"/>
              </a:rPr>
              <a:t>"\n"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+\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str(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6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:]) +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entury Schoolbook" panose="02040604050505020304" pitchFamily="18" charset="0"/>
              </a:rPr>
              <a:t>"\n"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+\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entury Schoolbook" panose="02040604050505020304" pitchFamily="18" charset="0"/>
              </a:rPr>
              <a:t>"------------------"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__eq__(self, other):        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이것을 정의해야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in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연산자가 올바르게 계산한다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.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==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other.board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__ne__(self, other):        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이것을 정의해야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in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연산자가 올바르게 계산한다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.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!=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other.board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초기 상태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puzzle =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8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6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4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7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5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목표 상태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goal =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8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4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7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6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5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0201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소스 </a:t>
            </a:r>
            <a:r>
              <a:rPr lang="en-US" altLang="ko-KR" dirty="0"/>
              <a:t>#4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2648" y="950614"/>
            <a:ext cx="8153400" cy="5760904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# open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리스트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open_queue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= [ 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open_queue.append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(State(puzzle, goal))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closed_queue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= [ 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depth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0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count=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while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len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open_queue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) !=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current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open_queue.pop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)        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# OPEN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리스트의 앞에서 삭제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print(count)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count +=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1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print(current)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current.board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== goal: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print(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entury Schoolbook" panose="02040604050505020304" pitchFamily="18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entury Schoolbook" panose="02040604050505020304" pitchFamily="18" charset="0"/>
              </a:rPr>
              <a:t>탐색 성공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entury Schoolbook" panose="02040604050505020304" pitchFamily="18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break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depth = current.depth+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1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closed_queue.append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(current)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depth &gt;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entury Schoolbook" panose="02040604050505020304" pitchFamily="18" charset="0"/>
              </a:rPr>
              <a:t>5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continue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for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state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current.expand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(depth):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(state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closed_queue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)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(state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open_queue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):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이미 거쳐간 노드이면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continue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           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노드를 버린다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.      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open_queue.append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(state)    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# OPEN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리스트의 끝에 추가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9607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61276" y="1937550"/>
            <a:ext cx="8256144" cy="4691849"/>
          </a:xfrm>
          <a:prstGeom prst="rect">
            <a:avLst/>
          </a:prstGeom>
          <a:solidFill>
            <a:srgbClr val="CC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sz="1200" dirty="0"/>
              <a:t>1</a:t>
            </a:r>
          </a:p>
          <a:p>
            <a:pPr marL="0" indent="0" latinLnBrk="0">
              <a:buNone/>
            </a:pPr>
            <a:r>
              <a:rPr lang="en-US" altLang="ko-KR" sz="1200" dirty="0"/>
              <a:t>[2, 8, 3]</a:t>
            </a:r>
          </a:p>
          <a:p>
            <a:pPr marL="0" indent="0" latinLnBrk="0">
              <a:buNone/>
            </a:pPr>
            <a:r>
              <a:rPr lang="en-US" altLang="ko-KR" sz="1200" dirty="0"/>
              <a:t>[1, 6, 4]</a:t>
            </a:r>
          </a:p>
          <a:p>
            <a:pPr marL="0" indent="0" latinLnBrk="0">
              <a:buNone/>
            </a:pPr>
            <a:r>
              <a:rPr lang="en-US" altLang="ko-KR" sz="1200" dirty="0"/>
              <a:t>[7, 0, 5]</a:t>
            </a:r>
          </a:p>
          <a:p>
            <a:pPr marL="0" indent="0" latinLnBrk="0">
              <a:buNone/>
            </a:pPr>
            <a:r>
              <a:rPr lang="en-US" altLang="ko-KR" sz="1200" dirty="0"/>
              <a:t>------------------</a:t>
            </a:r>
          </a:p>
          <a:p>
            <a:pPr marL="0" indent="0" latinLnBrk="0">
              <a:buNone/>
            </a:pPr>
            <a:r>
              <a:rPr lang="en-US" altLang="ko-KR" sz="1200" dirty="0"/>
              <a:t>2</a:t>
            </a:r>
          </a:p>
          <a:p>
            <a:pPr marL="0" indent="0" latinLnBrk="0">
              <a:buNone/>
            </a:pPr>
            <a:r>
              <a:rPr lang="en-US" altLang="ko-KR" sz="1200" dirty="0"/>
              <a:t>[2, 8, 3]</a:t>
            </a:r>
          </a:p>
          <a:p>
            <a:pPr marL="0" indent="0" latinLnBrk="0">
              <a:buNone/>
            </a:pPr>
            <a:r>
              <a:rPr lang="en-US" altLang="ko-KR" sz="1200" dirty="0"/>
              <a:t>[1, 6, 4]</a:t>
            </a:r>
          </a:p>
          <a:p>
            <a:pPr marL="0" indent="0" latinLnBrk="0">
              <a:buNone/>
            </a:pPr>
            <a:r>
              <a:rPr lang="en-US" altLang="ko-KR" sz="1200" dirty="0"/>
              <a:t>[0, 7, 5]</a:t>
            </a:r>
          </a:p>
          <a:p>
            <a:pPr marL="0" indent="0" latinLnBrk="0">
              <a:buNone/>
            </a:pPr>
            <a:r>
              <a:rPr lang="en-US" altLang="ko-KR" sz="1200" dirty="0"/>
              <a:t>------------------</a:t>
            </a:r>
          </a:p>
          <a:p>
            <a:pPr marL="0" indent="0" latinLnBrk="0">
              <a:buNone/>
            </a:pPr>
            <a:r>
              <a:rPr lang="en-US" altLang="ko-KR" sz="1200" dirty="0"/>
              <a:t>...</a:t>
            </a:r>
          </a:p>
          <a:p>
            <a:pPr marL="0" indent="0" latinLnBrk="0">
              <a:buNone/>
            </a:pPr>
            <a:r>
              <a:rPr lang="en-US" altLang="ko-KR" sz="1200" dirty="0"/>
              <a:t>46</a:t>
            </a:r>
          </a:p>
          <a:p>
            <a:pPr marL="0" indent="0" latinLnBrk="0">
              <a:buNone/>
            </a:pPr>
            <a:r>
              <a:rPr lang="en-US" altLang="ko-KR" sz="1200" dirty="0"/>
              <a:t>[1, 2, 3]</a:t>
            </a:r>
          </a:p>
          <a:p>
            <a:pPr marL="0" indent="0" latinLnBrk="0">
              <a:buNone/>
            </a:pPr>
            <a:r>
              <a:rPr lang="en-US" altLang="ko-KR" sz="1200" dirty="0"/>
              <a:t>[8, 0, 4]</a:t>
            </a:r>
          </a:p>
          <a:p>
            <a:pPr marL="0" indent="0" latinLnBrk="0">
              <a:buNone/>
            </a:pPr>
            <a:r>
              <a:rPr lang="en-US" altLang="ko-KR" sz="1200" dirty="0"/>
              <a:t>[7, 6, 5]</a:t>
            </a:r>
          </a:p>
          <a:p>
            <a:pPr marL="0" indent="0" latinLnBrk="0">
              <a:buNone/>
            </a:pPr>
            <a:r>
              <a:rPr lang="en-US" altLang="ko-KR" sz="1200" dirty="0"/>
              <a:t>------------------</a:t>
            </a:r>
          </a:p>
          <a:p>
            <a:pPr marL="0" indent="0" latinLnBrk="0">
              <a:buNone/>
            </a:pPr>
            <a:r>
              <a:rPr lang="ko-KR" altLang="en-US" sz="1200" dirty="0"/>
              <a:t>탐색 성공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76E9C5-2AA9-CA3F-6A70-189E96134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058" y="2440492"/>
            <a:ext cx="4899292" cy="197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32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84A92-DC2C-EA84-F346-3C396E9C4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DFS</a:t>
            </a:r>
            <a:r>
              <a:rPr lang="ko-KR" altLang="en-US" dirty="0"/>
              <a:t> 프로그램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15CEE9-0F5E-E86B-7C61-DF2575D7FDC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탐색은 무한히 깊이 빠져서 돌아 오지 못할 수도 있다</a:t>
            </a:r>
            <a:r>
              <a:rPr lang="en-US" altLang="ko-KR" dirty="0"/>
              <a:t>. </a:t>
            </a:r>
            <a:r>
              <a:rPr lang="ko-KR" altLang="en-US" dirty="0"/>
              <a:t>따라서 우리는 깊이를 제한하는 것이 필요하다</a:t>
            </a:r>
            <a:r>
              <a:rPr lang="en-US" altLang="ko-KR" dirty="0"/>
              <a:t>. </a:t>
            </a:r>
            <a:r>
              <a:rPr lang="ko-KR" altLang="en-US" dirty="0"/>
              <a:t>소스는 다음과 같이 변경된다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F35403E-1331-C253-1AF3-285CFAD63877}"/>
              </a:ext>
            </a:extLst>
          </p:cNvPr>
          <p:cNvSpPr txBox="1">
            <a:spLocks/>
          </p:cNvSpPr>
          <p:nvPr/>
        </p:nvSpPr>
        <p:spPr>
          <a:xfrm>
            <a:off x="612648" y="2299580"/>
            <a:ext cx="8153400" cy="4177420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자식 노드를 확장하여서 리스트에 저장하여서 반환한다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expand(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depth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):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result = []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    if depth &gt; 5: return result # </a:t>
            </a:r>
            <a:r>
              <a:rPr lang="ko-KR" altLang="en-US" sz="1400" b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깊이가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5 </a:t>
            </a:r>
            <a:r>
              <a:rPr lang="ko-KR" altLang="en-US" sz="1400" b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이상이면 더 이상 확장을 하지 않는다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.</a:t>
            </a:r>
            <a:endParaRPr lang="ko-KR" altLang="en-US" sz="1400" b="0" dirty="0">
              <a:solidFill>
                <a:srgbClr val="FF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.board.index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  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숫자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0(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빈칸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)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의 위치를 찾는다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not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6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7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8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]:    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DOWN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연산자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result.append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.get_new_board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i+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moves))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not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5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8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]:    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RIGHT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연산자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result.append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.get_new_board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i+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moves))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not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 :  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UP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연산자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result.append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.get_new_board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i-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moves))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not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6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 :  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LEFT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연산자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result.append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.get_new_board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i-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moves))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result</a:t>
            </a:r>
          </a:p>
        </p:txBody>
      </p:sp>
    </p:spTree>
    <p:extLst>
      <p:ext uri="{BB962C8B-B14F-4D97-AF65-F5344CB8AC3E}">
        <p14:creationId xmlns:p14="http://schemas.microsoft.com/office/powerpoint/2010/main" val="288164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61276" y="1937550"/>
            <a:ext cx="8256144" cy="4691849"/>
          </a:xfrm>
          <a:prstGeom prst="rect">
            <a:avLst/>
          </a:prstGeom>
          <a:solidFill>
            <a:srgbClr val="CC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sz="1200" dirty="0"/>
              <a:t>1</a:t>
            </a:r>
          </a:p>
          <a:p>
            <a:pPr marL="0" indent="0" latinLnBrk="0">
              <a:buNone/>
            </a:pPr>
            <a:r>
              <a:rPr lang="en-US" altLang="ko-KR" sz="1200" dirty="0"/>
              <a:t>[2, 8, 3]</a:t>
            </a:r>
          </a:p>
          <a:p>
            <a:pPr marL="0" indent="0" latinLnBrk="0">
              <a:buNone/>
            </a:pPr>
            <a:r>
              <a:rPr lang="en-US" altLang="ko-KR" sz="1200" dirty="0"/>
              <a:t>[1, 6, 4]</a:t>
            </a:r>
          </a:p>
          <a:p>
            <a:pPr marL="0" indent="0" latinLnBrk="0">
              <a:buNone/>
            </a:pPr>
            <a:r>
              <a:rPr lang="en-US" altLang="ko-KR" sz="1200" dirty="0"/>
              <a:t>[7, 0, 5]</a:t>
            </a:r>
          </a:p>
          <a:p>
            <a:pPr marL="0" indent="0" latinLnBrk="0">
              <a:buNone/>
            </a:pPr>
            <a:r>
              <a:rPr lang="en-US" altLang="ko-KR" sz="1200" dirty="0"/>
              <a:t>------------------</a:t>
            </a:r>
          </a:p>
          <a:p>
            <a:pPr marL="0" indent="0" latinLnBrk="0">
              <a:buNone/>
            </a:pPr>
            <a:r>
              <a:rPr lang="en-US" altLang="ko-KR" sz="1200" dirty="0"/>
              <a:t>...</a:t>
            </a:r>
          </a:p>
          <a:p>
            <a:pPr marL="0" indent="0" latinLnBrk="0">
              <a:buNone/>
            </a:pPr>
            <a:r>
              <a:rPr lang="en-US" altLang="ko-KR" sz="1200" dirty="0"/>
              <a:t>31</a:t>
            </a:r>
          </a:p>
          <a:p>
            <a:pPr marL="0" indent="0" latinLnBrk="0">
              <a:buNone/>
            </a:pPr>
            <a:r>
              <a:rPr lang="en-US" altLang="ko-KR" sz="1200" dirty="0"/>
              <a:t>[1, 2, 3]</a:t>
            </a:r>
          </a:p>
          <a:p>
            <a:pPr marL="0" indent="0" latinLnBrk="0">
              <a:buNone/>
            </a:pPr>
            <a:r>
              <a:rPr lang="en-US" altLang="ko-KR" sz="1200" dirty="0"/>
              <a:t>[8, 0, 4]</a:t>
            </a:r>
          </a:p>
          <a:p>
            <a:pPr marL="0" indent="0" latinLnBrk="0">
              <a:buNone/>
            </a:pPr>
            <a:r>
              <a:rPr lang="en-US" altLang="ko-KR" sz="1200" dirty="0"/>
              <a:t>[7, 6, 5]</a:t>
            </a:r>
          </a:p>
          <a:p>
            <a:pPr marL="0" indent="0" latinLnBrk="0">
              <a:buNone/>
            </a:pPr>
            <a:r>
              <a:rPr lang="en-US" altLang="ko-KR" sz="1200" dirty="0"/>
              <a:t>------------------</a:t>
            </a:r>
          </a:p>
          <a:p>
            <a:pPr marL="0" indent="0" latinLnBrk="0">
              <a:buNone/>
            </a:pPr>
            <a:r>
              <a:rPr lang="ko-KR" altLang="en-US" sz="1200" dirty="0"/>
              <a:t>탐색 성공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F87653-7322-0B4B-F98B-00C710468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354" y="2254312"/>
            <a:ext cx="5022370" cy="392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24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8-puzzle</a:t>
            </a:r>
            <a:r>
              <a:rPr lang="ko-KR" altLang="en-US" dirty="0"/>
              <a:t> 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612648" y="1446774"/>
            <a:ext cx="8153400" cy="4495800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http://www.puzzlopia.com/puzzles/puzzle-8/play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C837ED-2B45-9AE7-5D77-EC65B2E5C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56" y="2554492"/>
            <a:ext cx="7046584" cy="248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169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경험적인 탐색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21289" y="1600199"/>
            <a:ext cx="8153400" cy="4495800"/>
          </a:xfrm>
        </p:spPr>
        <p:txBody>
          <a:bodyPr/>
          <a:lstStyle/>
          <a:p>
            <a:r>
              <a:rPr lang="ko-KR" altLang="en-US" dirty="0"/>
              <a:t>만약 우리가 문제 영역에 대한 정보나 지식을 사용할 수 있다면 탐색 작업을 훨씬 빠르게 할 수 있다</a:t>
            </a:r>
            <a:r>
              <a:rPr lang="en-US" altLang="ko-KR" dirty="0"/>
              <a:t>. </a:t>
            </a:r>
            <a:r>
              <a:rPr lang="ko-KR" altLang="en-US" dirty="0"/>
              <a:t>이것을 경험적 탐색 방법</a:t>
            </a:r>
            <a:r>
              <a:rPr lang="en-US" altLang="ko-KR" dirty="0"/>
              <a:t>(heuristic search method) </a:t>
            </a:r>
            <a:r>
              <a:rPr lang="ko-KR" altLang="en-US" dirty="0"/>
              <a:t>또는 </a:t>
            </a:r>
            <a:r>
              <a:rPr lang="ko-KR" altLang="en-US" dirty="0" err="1"/>
              <a:t>휴리스틱</a:t>
            </a:r>
            <a:r>
              <a:rPr lang="ko-KR" altLang="en-US" dirty="0"/>
              <a:t> 탐색 방법이라고 부른다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이때 사용되는 정보를 </a:t>
            </a:r>
            <a:r>
              <a:rPr lang="ko-KR" altLang="en-US" dirty="0" err="1"/>
              <a:t>휴리스틱</a:t>
            </a:r>
            <a:r>
              <a:rPr lang="ko-KR" altLang="en-US" dirty="0"/>
              <a:t> 정보</a:t>
            </a:r>
            <a:r>
              <a:rPr lang="en-US" altLang="ko-KR" dirty="0"/>
              <a:t>(heuristic information)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2050" name="Picture 2" descr="Perplexed Male (#9) | Free SVG">
            <a:extLst>
              <a:ext uri="{FF2B5EF4-FFF2-40B4-BE49-F238E27FC236}">
                <a16:creationId xmlns:a16="http://schemas.microsoft.com/office/drawing/2014/main" id="{074C6130-4133-A768-D8CB-B431E9BB1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647" y="3429000"/>
            <a:ext cx="1037130" cy="223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3067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8-puzzle</a:t>
            </a:r>
            <a:r>
              <a:rPr lang="ko-KR" altLang="en-US" dirty="0"/>
              <a:t>에서의 </a:t>
            </a:r>
            <a:r>
              <a:rPr lang="ko-KR" altLang="en-US" dirty="0" err="1"/>
              <a:t>휴리스틱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55621" y="1733366"/>
            <a:ext cx="651729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080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E0CDBE-2C38-C292-A4BF-385135498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458" y="2464625"/>
            <a:ext cx="5342110" cy="43933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언덕 등반 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 기법에서는 평가 함수의 값이 좋은 노드를 먼저 처리한다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평가함수로</a:t>
            </a:r>
            <a:r>
              <a:rPr lang="ko-KR" altLang="en-US" dirty="0"/>
              <a:t> 제 위치에 있지 않은 타일의 개수 사용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4872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언덕 등반 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경험적인 탐색 방법은 무조건 </a:t>
            </a:r>
            <a:r>
              <a:rPr lang="ko-KR" altLang="en-US" dirty="0" err="1"/>
              <a:t>휴리스틱</a:t>
            </a:r>
            <a:r>
              <a:rPr lang="ko-KR" altLang="en-US" dirty="0"/>
              <a:t> 함수 값이 가장 좋은 </a:t>
            </a:r>
            <a:r>
              <a:rPr lang="ko-KR" altLang="en-US" dirty="0" err="1"/>
              <a:t>노드만을</a:t>
            </a:r>
            <a:r>
              <a:rPr lang="ko-KR" altLang="en-US" dirty="0"/>
              <a:t> 선택한다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이것은 등산할 때 무조건 현재의 위치보다 높은 위치로만 이동하는 것과 같다</a:t>
            </a:r>
            <a:r>
              <a:rPr lang="en-US" altLang="ko-KR" dirty="0"/>
              <a:t>. </a:t>
            </a:r>
            <a:r>
              <a:rPr lang="ko-KR" altLang="en-US" dirty="0"/>
              <a:t>일반적으로는 현재의 위치보다 높은 위치로 이동하면 산의 정상에 도달할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6C1B70-71B1-3FBC-8342-D49AA349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3515338"/>
            <a:ext cx="669607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972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언덕 등반 기법 알고리즘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14994" y="1769293"/>
            <a:ext cx="8153400" cy="3526984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SzPct val="100000"/>
              <a:buNone/>
            </a:pPr>
            <a:r>
              <a:rPr lang="en-US" altLang="ko-KR" sz="1600" dirty="0"/>
              <a:t>function HILL_CLIMBING(root) </a:t>
            </a:r>
          </a:p>
          <a:p>
            <a:pPr marL="0" indent="0">
              <a:spcAft>
                <a:spcPts val="0"/>
              </a:spcAft>
              <a:buSzPct val="100000"/>
              <a:buNone/>
            </a:pPr>
            <a:r>
              <a:rPr lang="en-US" altLang="ko-KR" sz="1600" dirty="0"/>
              <a:t>  current ← root </a:t>
            </a:r>
          </a:p>
          <a:p>
            <a:pPr marL="0" indent="0">
              <a:spcAft>
                <a:spcPts val="0"/>
              </a:spcAft>
              <a:buSzPct val="100000"/>
              <a:buNone/>
            </a:pPr>
            <a:r>
              <a:rPr lang="en-US" altLang="ko-KR" sz="1600" dirty="0"/>
              <a:t>  loop do</a:t>
            </a:r>
          </a:p>
          <a:p>
            <a:pPr marL="0" indent="0">
              <a:spcAft>
                <a:spcPts val="0"/>
              </a:spcAft>
              <a:buSzPct val="100000"/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현재 노드의 자식 노드들을 생성한다</a:t>
            </a:r>
            <a:r>
              <a:rPr lang="en-US" altLang="ko-KR" sz="1600" dirty="0"/>
              <a:t>. </a:t>
            </a:r>
          </a:p>
          <a:p>
            <a:pPr marL="0" indent="0">
              <a:spcAft>
                <a:spcPts val="0"/>
              </a:spcAft>
              <a:buSzPct val="100000"/>
              <a:buNone/>
            </a:pPr>
            <a:r>
              <a:rPr lang="en-US" altLang="ko-KR" sz="1600" dirty="0"/>
              <a:t>	neighbor ← </a:t>
            </a:r>
            <a:r>
              <a:rPr lang="ko-KR" altLang="en-US" sz="1600" dirty="0"/>
              <a:t>평가 </a:t>
            </a:r>
            <a:r>
              <a:rPr lang="ko-KR" altLang="en-US" sz="1600" dirty="0" err="1"/>
              <a:t>함수값이</a:t>
            </a:r>
            <a:r>
              <a:rPr lang="ko-KR" altLang="en-US" sz="1600" dirty="0"/>
              <a:t> 가장 높은 자식 노드</a:t>
            </a:r>
          </a:p>
          <a:p>
            <a:pPr marL="0" indent="0">
              <a:spcAft>
                <a:spcPts val="0"/>
              </a:spcAft>
              <a:buSzPct val="100000"/>
              <a:buNone/>
            </a:pPr>
            <a:r>
              <a:rPr lang="ko-KR" altLang="en-US" sz="1600" dirty="0"/>
              <a:t>	</a:t>
            </a:r>
            <a:r>
              <a:rPr lang="en-US" altLang="ko-KR" sz="1600" dirty="0"/>
              <a:t># </a:t>
            </a:r>
            <a:r>
              <a:rPr lang="ko-KR" altLang="en-US" sz="1600" dirty="0"/>
              <a:t>만일 모든 위치가 현 위치보다 낮다면 그 곳을 정상이라고 판단한다</a:t>
            </a:r>
          </a:p>
          <a:p>
            <a:pPr marL="0" indent="0">
              <a:spcAft>
                <a:spcPts val="0"/>
              </a:spcAft>
              <a:buSzPct val="100000"/>
              <a:buNone/>
            </a:pPr>
            <a:r>
              <a:rPr lang="ko-KR" altLang="en-US" sz="1600" dirty="0"/>
              <a:t>	</a:t>
            </a:r>
            <a:r>
              <a:rPr lang="en-US" altLang="ko-KR" sz="1600" dirty="0"/>
              <a:t>if VALUE(</a:t>
            </a:r>
            <a:r>
              <a:rPr lang="en-US" altLang="ko-KR" sz="1600" dirty="0" err="1"/>
              <a:t>neighbour</a:t>
            </a:r>
            <a:r>
              <a:rPr lang="en-US" altLang="ko-KR" sz="1600" dirty="0"/>
              <a:t>) ≤ VALUE(current) then </a:t>
            </a:r>
          </a:p>
          <a:p>
            <a:pPr marL="0" indent="0">
              <a:spcAft>
                <a:spcPts val="0"/>
              </a:spcAft>
              <a:buSzPct val="100000"/>
              <a:buNone/>
            </a:pPr>
            <a:r>
              <a:rPr lang="en-US" altLang="ko-KR" sz="1600" dirty="0"/>
              <a:t>		return current</a:t>
            </a:r>
          </a:p>
          <a:p>
            <a:pPr marL="0" indent="0">
              <a:spcAft>
                <a:spcPts val="0"/>
              </a:spcAft>
              <a:buSzPct val="100000"/>
              <a:buNone/>
            </a:pPr>
            <a:r>
              <a:rPr lang="en-US" altLang="ko-KR" sz="1600" dirty="0"/>
              <a:t>	# </a:t>
            </a:r>
            <a:r>
              <a:rPr lang="ko-KR" altLang="en-US" sz="1600" dirty="0"/>
              <a:t>현 위치가 정상이 아니라면 확인된 위치 중 가장 높은 곳으로 이동한다</a:t>
            </a:r>
            <a:r>
              <a:rPr lang="en-US" altLang="ko-KR" sz="1600" dirty="0"/>
              <a:t>.</a:t>
            </a:r>
          </a:p>
          <a:p>
            <a:pPr marL="0" indent="0">
              <a:spcAft>
                <a:spcPts val="0"/>
              </a:spcAft>
              <a:buSzPct val="100000"/>
              <a:buNone/>
            </a:pPr>
            <a:r>
              <a:rPr lang="en-US" altLang="ko-KR" sz="1600" dirty="0"/>
              <a:t>	current ← neighbor</a:t>
            </a: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AF1F1CE9-A3D1-817B-892F-A74DB740AD2F}"/>
              </a:ext>
            </a:extLst>
          </p:cNvPr>
          <p:cNvSpPr/>
          <p:nvPr/>
        </p:nvSpPr>
        <p:spPr>
          <a:xfrm>
            <a:off x="5884752" y="5649362"/>
            <a:ext cx="2281474" cy="860080"/>
          </a:xfrm>
          <a:prstGeom prst="wedgeRoundRectCallout">
            <a:avLst>
              <a:gd name="adj1" fmla="val -41468"/>
              <a:gd name="adj2" fmla="val -84868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언덕 등반 기법에서는 </a:t>
            </a:r>
            <a:r>
              <a:rPr lang="en-US" altLang="ko-KR" dirty="0"/>
              <a:t>OPEN</a:t>
            </a:r>
            <a:r>
              <a:rPr lang="ko-KR" altLang="en-US" dirty="0"/>
              <a:t>과 </a:t>
            </a:r>
            <a:r>
              <a:rPr lang="en-US" altLang="ko-KR" dirty="0"/>
              <a:t>CLOSED </a:t>
            </a:r>
            <a:r>
              <a:rPr lang="ko-KR" altLang="en-US" dirty="0"/>
              <a:t>리스트를 사용하지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32123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지역 최소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순수한 언덕 등반 기법은 오직 </a:t>
            </a:r>
            <a:r>
              <a:rPr lang="en-US" altLang="ko-KR" dirty="0"/>
              <a:t>h(n) </a:t>
            </a:r>
            <a:r>
              <a:rPr lang="ko-KR" altLang="en-US" dirty="0"/>
              <a:t>값만을 사용한다</a:t>
            </a:r>
            <a:r>
              <a:rPr lang="en-US" altLang="ko-KR" dirty="0"/>
              <a:t>(OPEN </a:t>
            </a:r>
            <a:r>
              <a:rPr lang="ko-KR" altLang="en-US" dirty="0"/>
              <a:t>리스트나 </a:t>
            </a:r>
            <a:r>
              <a:rPr lang="en-US" altLang="ko-KR" dirty="0"/>
              <a:t>CLOSED </a:t>
            </a:r>
            <a:r>
              <a:rPr lang="ko-KR" altLang="en-US" dirty="0"/>
              <a:t>리스트도 사용하지 않는다</a:t>
            </a:r>
            <a:r>
              <a:rPr lang="en-US" altLang="ko-KR" dirty="0"/>
              <a:t>). </a:t>
            </a:r>
          </a:p>
          <a:p>
            <a:r>
              <a:rPr lang="ko-KR" altLang="en-US" dirty="0"/>
              <a:t>이런 경우에는 생성된 자식 노드의 </a:t>
            </a:r>
            <a:r>
              <a:rPr lang="ko-KR" altLang="en-US" dirty="0" err="1"/>
              <a:t>평가함수</a:t>
            </a:r>
            <a:r>
              <a:rPr lang="ko-KR" altLang="en-US" dirty="0"/>
              <a:t> 값이 부모 노드보다 더 높거나 같은 경우가 나올 수 있다</a:t>
            </a:r>
            <a:r>
              <a:rPr lang="en-US" altLang="ko-KR" dirty="0"/>
              <a:t>. </a:t>
            </a:r>
            <a:r>
              <a:rPr lang="ko-KR" altLang="en-US" dirty="0"/>
              <a:t>이것을 지역 최소 문제</a:t>
            </a:r>
            <a:r>
              <a:rPr lang="en-US" altLang="ko-KR" dirty="0"/>
              <a:t>(local minima problem)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E415F2-EDC1-E779-A91F-F9351BB0B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3280938"/>
            <a:ext cx="74961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221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지역 최소 문제의 예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05" y="1955306"/>
            <a:ext cx="5249632" cy="3087242"/>
          </a:xfrm>
        </p:spPr>
      </p:pic>
    </p:spTree>
    <p:extLst>
      <p:ext uri="{BB962C8B-B14F-4D97-AF65-F5344CB8AC3E}">
        <p14:creationId xmlns:p14="http://schemas.microsoft.com/office/powerpoint/2010/main" val="5522023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</a:t>
            </a:r>
            <a:r>
              <a:rPr lang="ko-KR" altLang="en-US" dirty="0"/>
              <a:t>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A* </a:t>
            </a:r>
            <a:r>
              <a:rPr lang="ko-KR" altLang="en-US" dirty="0"/>
              <a:t>알고리즘은 평가 함수의 값을 다음과 같은 수식으로 정의한다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indent="0" fontAlgn="base">
              <a:buNone/>
            </a:pPr>
            <a:r>
              <a:rPr lang="ko-KR" altLang="en-US" dirty="0"/>
              <a:t>	</a:t>
            </a:r>
            <a:r>
              <a:rPr lang="en-US" altLang="ko-KR" dirty="0"/>
              <a:t>f(n) = g(n) + h(n)</a:t>
            </a:r>
            <a:endParaRPr lang="ko-KR" altLang="en-US" dirty="0"/>
          </a:p>
          <a:p>
            <a:pPr lvl="0" fontAlgn="base"/>
            <a:endParaRPr lang="en-US" altLang="ko-KR" dirty="0"/>
          </a:p>
          <a:p>
            <a:pPr lvl="1" fontAlgn="base"/>
            <a:r>
              <a:rPr lang="en-US" altLang="ko-KR" dirty="0"/>
              <a:t>h(n): </a:t>
            </a:r>
            <a:r>
              <a:rPr lang="ko-KR" altLang="en-US" dirty="0"/>
              <a:t>현재 노드에서목표 노드까지의 거리</a:t>
            </a:r>
          </a:p>
          <a:p>
            <a:pPr lvl="1" fontAlgn="base"/>
            <a:r>
              <a:rPr lang="en-US" altLang="ko-KR" dirty="0"/>
              <a:t>g(n): </a:t>
            </a:r>
            <a:r>
              <a:rPr lang="ko-KR" altLang="en-US" dirty="0"/>
              <a:t>시작 노드에서 현재 노드까지의 비용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3795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8-puzzle </a:t>
            </a:r>
            <a:r>
              <a:rPr lang="ko-KR" altLang="en-US" dirty="0"/>
              <a:t>에서의 </a:t>
            </a:r>
            <a:r>
              <a:rPr lang="en-US" altLang="ko-KR" dirty="0"/>
              <a:t>A* </a:t>
            </a:r>
            <a:r>
              <a:rPr lang="ko-KR" altLang="en-US" dirty="0"/>
              <a:t>알고리즘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80" y="1360502"/>
            <a:ext cx="5560327" cy="5301707"/>
          </a:xfrm>
        </p:spPr>
      </p:pic>
    </p:spTree>
    <p:extLst>
      <p:ext uri="{BB962C8B-B14F-4D97-AF65-F5344CB8AC3E}">
        <p14:creationId xmlns:p14="http://schemas.microsoft.com/office/powerpoint/2010/main" val="17156142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</a:t>
            </a:r>
            <a:r>
              <a:rPr lang="ko-KR" altLang="en-US" dirty="0"/>
              <a:t>알고리즘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2648" y="1822141"/>
            <a:ext cx="8153400" cy="3921711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 err="1"/>
              <a:t>AStar_search</a:t>
            </a:r>
            <a:r>
              <a:rPr lang="en-US" altLang="ko-KR" sz="1600" dirty="0"/>
              <a:t>()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endParaRPr lang="en-US" altLang="ko-KR" sz="1600" dirty="0"/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open ← [</a:t>
            </a:r>
            <a:r>
              <a:rPr lang="ko-KR" altLang="en-US" sz="1600" dirty="0" err="1"/>
              <a:t>시작노드</a:t>
            </a:r>
            <a:r>
              <a:rPr lang="en-US" altLang="ko-KR" sz="1600" dirty="0"/>
              <a:t>] 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closed ← [ ]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while open ≠ [ ] do 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	X ← open </a:t>
            </a:r>
            <a:r>
              <a:rPr lang="ko-KR" altLang="en-US" sz="1600" dirty="0"/>
              <a:t>리스트에서 가장 평가 함수의 값이 좋은 노드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ko-KR" altLang="en-US" sz="1600" dirty="0"/>
              <a:t>	</a:t>
            </a:r>
            <a:r>
              <a:rPr lang="en-US" altLang="ko-KR" sz="1600" dirty="0"/>
              <a:t>if X == goal then return SUCCESS 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	else 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		X</a:t>
            </a:r>
            <a:r>
              <a:rPr lang="ko-KR" altLang="en-US" sz="1600" dirty="0"/>
              <a:t>의 자식 노드를 생성한다</a:t>
            </a:r>
            <a:r>
              <a:rPr lang="en-US" altLang="ko-KR" sz="1600" dirty="0"/>
              <a:t>. 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		X</a:t>
            </a:r>
            <a:r>
              <a:rPr lang="ko-KR" altLang="en-US" sz="1600" dirty="0"/>
              <a:t>를 </a:t>
            </a:r>
            <a:r>
              <a:rPr lang="en-US" altLang="ko-KR" sz="1600" dirty="0"/>
              <a:t>closed </a:t>
            </a:r>
            <a:r>
              <a:rPr lang="ko-KR" altLang="en-US" sz="1600" dirty="0"/>
              <a:t>리스트에 추가한다</a:t>
            </a:r>
            <a:r>
              <a:rPr lang="en-US" altLang="ko-KR" sz="1600" dirty="0"/>
              <a:t>. 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		if X</a:t>
            </a:r>
            <a:r>
              <a:rPr lang="ko-KR" altLang="en-US" sz="1600" dirty="0"/>
              <a:t>의 자식 노드가 </a:t>
            </a:r>
            <a:r>
              <a:rPr lang="en-US" altLang="ko-KR" sz="1600" dirty="0"/>
              <a:t>open</a:t>
            </a:r>
            <a:r>
              <a:rPr lang="ko-KR" altLang="en-US" sz="1600" dirty="0"/>
              <a:t>이나 </a:t>
            </a:r>
            <a:r>
              <a:rPr lang="en-US" altLang="ko-KR" sz="1600" dirty="0"/>
              <a:t>closed</a:t>
            </a:r>
            <a:r>
              <a:rPr lang="ko-KR" altLang="en-US" sz="1600" dirty="0"/>
              <a:t>에 있지 않으면 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ko-KR" altLang="en-US" sz="1600" dirty="0"/>
              <a:t>			자식 노드의 평가 함수 값 </a:t>
            </a:r>
            <a:r>
              <a:rPr lang="en-US" altLang="ko-KR" sz="1600" dirty="0"/>
              <a:t>f(n) = g(n) + h(n)</a:t>
            </a:r>
            <a:r>
              <a:rPr lang="ko-KR" altLang="en-US" sz="1600" dirty="0"/>
              <a:t>을 계산한다</a:t>
            </a:r>
            <a:r>
              <a:rPr lang="en-US" altLang="ko-KR" sz="1600" dirty="0"/>
              <a:t>. 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			</a:t>
            </a:r>
            <a:r>
              <a:rPr lang="ko-KR" altLang="en-US" sz="1600" dirty="0"/>
              <a:t>자식 노드들을 </a:t>
            </a:r>
            <a:r>
              <a:rPr lang="en-US" altLang="ko-KR" sz="1600" dirty="0"/>
              <a:t>open</a:t>
            </a:r>
            <a:r>
              <a:rPr lang="ko-KR" altLang="en-US" sz="1600" dirty="0"/>
              <a:t>에 추가한다</a:t>
            </a:r>
            <a:r>
              <a:rPr lang="en-US" altLang="ko-KR" sz="1600" dirty="0"/>
              <a:t>. </a:t>
            </a:r>
          </a:p>
          <a:p>
            <a:pPr marL="0" indent="0">
              <a:lnSpc>
                <a:spcPts val="1400"/>
              </a:lnSpc>
              <a:spcAft>
                <a:spcPts val="0"/>
              </a:spcAft>
              <a:buNone/>
            </a:pPr>
            <a:r>
              <a:rPr lang="en-US" altLang="ko-KR" sz="1600" dirty="0"/>
              <a:t>return FAIL </a:t>
            </a:r>
          </a:p>
        </p:txBody>
      </p:sp>
    </p:spTree>
    <p:extLst>
      <p:ext uri="{BB962C8B-B14F-4D97-AF65-F5344CB8AC3E}">
        <p14:creationId xmlns:p14="http://schemas.microsoft.com/office/powerpoint/2010/main" val="4007916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8-puzzle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DA97D9-9203-E1E9-0AAD-8E1653A36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2199992"/>
            <a:ext cx="7663626" cy="324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833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Lab: A* </a:t>
            </a:r>
            <a:r>
              <a:rPr lang="ko-KR" altLang="en-US" dirty="0"/>
              <a:t>알고리즘을 시뮬레이션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시작</a:t>
            </a:r>
            <a:r>
              <a:rPr lang="en-US" altLang="ko-KR" dirty="0"/>
              <a:t> </a:t>
            </a:r>
            <a:r>
              <a:rPr lang="ko-KR" altLang="en-US" dirty="0"/>
              <a:t>상태와 목표 상태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fontAlgn="base"/>
            <a:r>
              <a:rPr lang="en-US" altLang="ko-KR" dirty="0"/>
              <a:t>f(n)=g(n)+h(n)</a:t>
            </a:r>
            <a:r>
              <a:rPr lang="ko-KR" altLang="en-US" dirty="0"/>
              <a:t>이라고 하고 </a:t>
            </a:r>
            <a:r>
              <a:rPr lang="en-US" altLang="ko-KR" dirty="0"/>
              <a:t>h(n)</a:t>
            </a:r>
            <a:r>
              <a:rPr lang="ko-KR" altLang="en-US" dirty="0"/>
              <a:t>은 제 위치에 있지 않은 타일의 개수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779" y="2484170"/>
            <a:ext cx="3462292" cy="15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862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Lab: A* </a:t>
            </a:r>
            <a:r>
              <a:rPr lang="ko-KR" altLang="en-US" dirty="0"/>
              <a:t>알고리즘을 시뮬레이션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17" y="1511422"/>
            <a:ext cx="6153579" cy="5126803"/>
          </a:xfrm>
        </p:spPr>
      </p:pic>
    </p:spTree>
    <p:extLst>
      <p:ext uri="{BB962C8B-B14F-4D97-AF65-F5344CB8AC3E}">
        <p14:creationId xmlns:p14="http://schemas.microsoft.com/office/powerpoint/2010/main" val="18127197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</a:t>
            </a:r>
            <a:r>
              <a:rPr lang="ko-KR" altLang="en-US" dirty="0"/>
              <a:t>알고리즘 </a:t>
            </a:r>
            <a:r>
              <a:rPr lang="ko-KR" altLang="en-US" dirty="0" err="1"/>
              <a:t>파이썬</a:t>
            </a:r>
            <a:r>
              <a:rPr lang="ko-KR" altLang="en-US" dirty="0"/>
              <a:t> 구현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2648" y="1600200"/>
            <a:ext cx="8153400" cy="4293606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queue</a:t>
            </a:r>
          </a:p>
          <a:p>
            <a:pPr marL="0" indent="0">
              <a:buNone/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상태를 나타내는 클래스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, f(n)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값을 저장한다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2B91AF"/>
                </a:solidFill>
                <a:effectLst/>
                <a:latin typeface="Trebuchet MS" panose="020B0603020202020204" pitchFamily="34" charset="0"/>
              </a:rPr>
              <a:t>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__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init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__(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goal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depth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):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 board        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현재의 보드 상태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.depth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 depth        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깊이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.goal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 goal          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목표 상태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b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i1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과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i2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를 교환하여서 새로운 상태를 반환한다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get_new_board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i1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i2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depth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):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[:]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[i1],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[i2]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[i2],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[i1]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State(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.goal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depth)</a:t>
            </a:r>
          </a:p>
        </p:txBody>
      </p:sp>
    </p:spTree>
    <p:extLst>
      <p:ext uri="{BB962C8B-B14F-4D97-AF65-F5344CB8AC3E}">
        <p14:creationId xmlns:p14="http://schemas.microsoft.com/office/powerpoint/2010/main" val="31775801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</a:t>
            </a:r>
            <a:r>
              <a:rPr lang="ko-KR" altLang="en-US" dirty="0"/>
              <a:t>알고리즘 </a:t>
            </a:r>
            <a:r>
              <a:rPr lang="ko-KR" altLang="en-US" dirty="0" err="1"/>
              <a:t>파이썬</a:t>
            </a:r>
            <a:r>
              <a:rPr lang="ko-KR" altLang="en-US" dirty="0"/>
              <a:t>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2648" y="1600200"/>
            <a:ext cx="8153400" cy="4685190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자식 노드를 확장하여서 리스트에 저장하여서 반환한다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expand(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moves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):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result = []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.board.index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  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숫자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0(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빈칸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)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의 위치를 찾는다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not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6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 :  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LEFT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연산자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result.append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.get_new_board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i-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moves))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not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 :  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UP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연산자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result.append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.get_new_board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i-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moves))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not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5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8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]:    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RIGHT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연산자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result.append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.get_new_board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i+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moves))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not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6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7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8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]:    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DOWN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연산자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result.append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.get_new_board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i+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moves))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result</a:t>
            </a:r>
          </a:p>
          <a:p>
            <a:pPr marL="0" indent="0">
              <a:buNone/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5170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</a:t>
            </a:r>
            <a:r>
              <a:rPr lang="ko-KR" altLang="en-US" dirty="0"/>
              <a:t>알고리즘 </a:t>
            </a:r>
            <a:r>
              <a:rPr lang="ko-KR" altLang="en-US" dirty="0" err="1"/>
              <a:t>파이썬</a:t>
            </a:r>
            <a:r>
              <a:rPr lang="ko-KR" altLang="en-US" dirty="0"/>
              <a:t>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2648" y="1600201"/>
            <a:ext cx="8153400" cy="4596414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f(n)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을 계산하여 반환한다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f(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):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()+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()</a:t>
            </a:r>
          </a:p>
          <a:p>
            <a:pPr marL="0" indent="0">
              <a:buNone/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휴리스틱 함수 값인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h(n)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을 계산하여 반환한다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현재 제 위치에 있지 않은 타일의 개수를 리스트 함축으로 계산한다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h(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):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score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for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range(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9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):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[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]!=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and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[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 !=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.goal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[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]: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        score +=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score</a:t>
            </a:r>
          </a:p>
          <a:p>
            <a:pPr marL="0" indent="0">
              <a:buNone/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시작 노드로부터의 깊이를 반환한다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g(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):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.depth</a:t>
            </a: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2069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</a:t>
            </a:r>
            <a:r>
              <a:rPr lang="ko-KR" altLang="en-US" dirty="0"/>
              <a:t>알고리즘 </a:t>
            </a:r>
            <a:r>
              <a:rPr lang="ko-KR" altLang="en-US" dirty="0" err="1"/>
              <a:t>파이썬</a:t>
            </a:r>
            <a:r>
              <a:rPr lang="ko-KR" altLang="en-US" dirty="0"/>
              <a:t>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2648" y="1600200"/>
            <a:ext cx="8153400" cy="4664798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__eq__(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other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other.board</a:t>
            </a: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__ne__(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other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!=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other.board</a:t>
            </a: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상태와 상태를 비교하기 위하여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less than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연산자를 정의한다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__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__(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other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() &lt;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other.f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__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gt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__(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other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() &gt;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other.f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객체를 출력할 때 사용한다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__str__(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f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"f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(n)=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{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()}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 h(n)=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{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()}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 g(n)=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{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()}\n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+\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str(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[: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]) +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"\n"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+\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str(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6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]) +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"\n"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+\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str(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self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6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:]) +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"\n"</a:t>
            </a: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6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</a:t>
            </a:r>
            <a:r>
              <a:rPr lang="ko-KR" altLang="en-US" dirty="0"/>
              <a:t>알고리즘 </a:t>
            </a:r>
            <a:r>
              <a:rPr lang="ko-KR" altLang="en-US" dirty="0" err="1"/>
              <a:t>파이썬</a:t>
            </a:r>
            <a:r>
              <a:rPr lang="ko-KR" altLang="en-US" dirty="0"/>
              <a:t>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2648" y="1600200"/>
            <a:ext cx="8153400" cy="4411301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초기 상태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puzzle =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8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 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6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4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 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7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5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</a:t>
            </a:r>
          </a:p>
          <a:p>
            <a:pPr marL="0" indent="0">
              <a:buNone/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목표 상태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goal =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8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4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7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6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5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</a:t>
            </a:r>
          </a:p>
          <a:p>
            <a:pPr marL="0" indent="0">
              <a:buNone/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open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리스트는 우선순위 큐로 생성한다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open_queue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queue.PriorityQueue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()</a:t>
            </a:r>
          </a:p>
          <a:p>
            <a:pPr marL="0" indent="0">
              <a:buNone/>
            </a:pP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open_queue.put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(State(puzzle, goal))</a:t>
            </a:r>
          </a:p>
        </p:txBody>
      </p:sp>
    </p:spTree>
    <p:extLst>
      <p:ext uri="{BB962C8B-B14F-4D97-AF65-F5344CB8AC3E}">
        <p14:creationId xmlns:p14="http://schemas.microsoft.com/office/powerpoint/2010/main" val="3114621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</a:t>
            </a:r>
            <a:r>
              <a:rPr lang="ko-KR" altLang="en-US" dirty="0"/>
              <a:t>알고리즘 </a:t>
            </a:r>
            <a:r>
              <a:rPr lang="ko-KR" altLang="en-US" dirty="0" err="1"/>
              <a:t>파이썬</a:t>
            </a:r>
            <a:r>
              <a:rPr lang="ko-KR" altLang="en-US" dirty="0"/>
              <a:t> 구현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2648" y="1131684"/>
            <a:ext cx="8153400" cy="5726316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closed_queue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 [ ]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depth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count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while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not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open_queue.empty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():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current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open_queue.get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()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count +=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print(count)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print(current)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current.board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== goal: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print(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탐색 성공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break</a:t>
            </a: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depth = current.depth+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for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state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current.expand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(depth):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state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not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closed_queue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and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state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not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open_queue.queue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: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open_queue.put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(state)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closed_queue.append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(current)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print 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'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탐색 실패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81033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CB723C-031C-C5CB-ACC8-F96675BA3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44" y="1527629"/>
            <a:ext cx="7440111" cy="522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746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EA556-41F0-B02A-86F5-BDA4EA14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N-queen </a:t>
            </a:r>
            <a:r>
              <a:rPr lang="ko-KR" altLang="en-US" dirty="0"/>
              <a:t>문제의 탐색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D9C399-F6F9-6961-7813-111C3463FF5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N-queen </a:t>
            </a:r>
            <a:r>
              <a:rPr lang="ko-KR" altLang="en-US" dirty="0"/>
              <a:t>문제는 </a:t>
            </a:r>
            <a:r>
              <a:rPr lang="en-US" altLang="ko-KR" dirty="0"/>
              <a:t>N×N </a:t>
            </a:r>
            <a:r>
              <a:rPr lang="ko-KR" altLang="en-US" dirty="0"/>
              <a:t>크기의 체스판에 </a:t>
            </a:r>
            <a:r>
              <a:rPr lang="en-US" altLang="ko-KR" dirty="0"/>
              <a:t>N</a:t>
            </a:r>
            <a:r>
              <a:rPr lang="ko-KR" altLang="en-US" dirty="0"/>
              <a:t>개의 퀸을 서로 공격할 수 없도록 올려놓는 문제이다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FA681A-EBD5-EE74-27B7-CCA156317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473" y="2818241"/>
            <a:ext cx="4329726" cy="243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83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8-puzzle</a:t>
            </a:r>
            <a:r>
              <a:rPr lang="ko-KR" altLang="en-US" dirty="0"/>
              <a:t>에서의 연산자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29F1B0F-D5F3-9041-B80C-858C897EA22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19864" y="1681679"/>
            <a:ext cx="5750067" cy="4757409"/>
          </a:xfrm>
        </p:spPr>
      </p:pic>
    </p:spTree>
    <p:extLst>
      <p:ext uri="{BB962C8B-B14F-4D97-AF65-F5344CB8AC3E}">
        <p14:creationId xmlns:p14="http://schemas.microsoft.com/office/powerpoint/2010/main" val="15181178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EA556-41F0-B02A-86F5-BDA4EA14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N-queen </a:t>
            </a:r>
            <a:r>
              <a:rPr lang="ko-KR" altLang="en-US" dirty="0"/>
              <a:t>문제의 탐색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D9C399-F6F9-6961-7813-111C3463FF5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일단 문제를 간단하게 하기 위하여 하나의 퀸이 하나의 열에서만 움직인다고 가정하자</a:t>
            </a:r>
            <a:r>
              <a:rPr lang="en-US" altLang="ko-KR" dirty="0"/>
              <a:t>. </a:t>
            </a:r>
            <a:r>
              <a:rPr lang="ko-KR" altLang="en-US" dirty="0"/>
              <a:t>하나의 열을 하나의 퀸이 장악하고 있다고 생각하자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8CD642-6B68-0449-B151-FAC99BE19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40" y="2326202"/>
            <a:ext cx="6102036" cy="400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597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EA556-41F0-B02A-86F5-BDA4EA14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N-queen </a:t>
            </a:r>
            <a:r>
              <a:rPr lang="ko-KR" altLang="en-US" dirty="0"/>
              <a:t>문제의 탐색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D9C399-F6F9-6961-7813-111C3463FF5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N-queen </a:t>
            </a:r>
            <a:r>
              <a:rPr lang="ko-KR" altLang="en-US" dirty="0"/>
              <a:t>문제에서 사용할 수 있는 휴리스틱은 어떤 것들이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83AE86-779F-25A0-BC1B-097AAEDD0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55" y="2263364"/>
            <a:ext cx="6238216" cy="252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636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TSP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TSP( travelling salesman problem )</a:t>
            </a:r>
            <a:r>
              <a:rPr lang="ko-KR" altLang="en-US" dirty="0"/>
              <a:t>은 </a:t>
            </a:r>
            <a:r>
              <a:rPr lang="en-US" altLang="ko-KR" dirty="0"/>
              <a:t>"</a:t>
            </a:r>
            <a:r>
              <a:rPr lang="ko-KR" altLang="en-US" dirty="0"/>
              <a:t>도시의 목록과 도시들 사이의 거리가 주어졌을 때</a:t>
            </a:r>
            <a:r>
              <a:rPr lang="en-US" altLang="ko-KR" dirty="0"/>
              <a:t>, </a:t>
            </a:r>
            <a:r>
              <a:rPr lang="ko-KR" altLang="en-US" dirty="0"/>
              <a:t>하나의 도시에서 출발하여 각 도시를 방문하는 최단 경로를 무엇인가</a:t>
            </a:r>
            <a:r>
              <a:rPr lang="en-US" altLang="ko-KR" dirty="0"/>
              <a:t>?</a:t>
            </a:r>
            <a:r>
              <a:rPr lang="ko-KR" altLang="en-US" dirty="0"/>
              <a:t>＂이다</a:t>
            </a:r>
            <a:r>
              <a:rPr lang="en-US" altLang="ko-KR" dirty="0"/>
              <a:t>.</a:t>
            </a:r>
            <a:endParaRPr lang="ko-KR" altLang="en-US" dirty="0">
              <a:hlinkClick r:id="rId2"/>
            </a:endParaRP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256" y="2806842"/>
            <a:ext cx="3367596" cy="35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902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TSP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개의 도시가 있고 </a:t>
            </a:r>
            <a:r>
              <a:rPr lang="en-US" altLang="ko-KR" dirty="0"/>
              <a:t>6</a:t>
            </a:r>
            <a:r>
              <a:rPr lang="ko-KR" altLang="en-US" dirty="0"/>
              <a:t>개의 도시를 어떤 순서대로 방문해야 최단 경로가 되는지를 왼쪽에서 계속 계산한다</a:t>
            </a:r>
            <a:r>
              <a:rPr lang="en-US" altLang="ko-KR" dirty="0"/>
              <a:t>. </a:t>
            </a:r>
            <a:r>
              <a:rPr lang="ko-KR" altLang="en-US" dirty="0"/>
              <a:t>오른쪽은 현재까지 발견된 최단 경로이다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0F6D8B-5911-31D0-5F3D-2BFC2962A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432" y="2618822"/>
            <a:ext cx="6386654" cy="347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115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TSP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TCP</a:t>
            </a:r>
            <a:r>
              <a:rPr lang="ko-KR" altLang="en-US" dirty="0"/>
              <a:t>에서의 휴리스틱</a:t>
            </a:r>
            <a:r>
              <a:rPr lang="en-US" altLang="ko-KR" dirty="0"/>
              <a:t>: </a:t>
            </a:r>
            <a:r>
              <a:rPr lang="ko-KR" altLang="en-US" dirty="0"/>
              <a:t>아직 방문하지 않은 도시 중에서 가장 가까운 도시를 다음 방문 도시로 선택할 수 있다</a:t>
            </a:r>
            <a:r>
              <a:rPr lang="en-US" altLang="ko-KR" dirty="0"/>
              <a:t>. </a:t>
            </a:r>
            <a:r>
              <a:rPr lang="ko-KR" altLang="en-US" dirty="0"/>
              <a:t>이것을 최근접 휴리스틱</a:t>
            </a:r>
            <a:r>
              <a:rPr lang="en-US" altLang="ko-KR" dirty="0"/>
              <a:t>(Nearest Neighbor Heuristic)</a:t>
            </a:r>
            <a:r>
              <a:rPr lang="ko-KR" altLang="en-US" dirty="0"/>
              <a:t>이라고 한다</a:t>
            </a:r>
            <a:r>
              <a:rPr lang="en-US" altLang="ko-KR" dirty="0"/>
              <a:t>. </a:t>
            </a:r>
            <a:r>
              <a:rPr lang="ko-KR" altLang="en-US" dirty="0"/>
              <a:t>이 알고리즘은 효과적으로 짧은 경로를 비교적 신속하게 산출한다</a:t>
            </a:r>
            <a:r>
              <a:rPr lang="en-US" altLang="ko-KR" dirty="0"/>
              <a:t>.</a:t>
            </a:r>
          </a:p>
          <a:p>
            <a:pPr lvl="1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아무 도시나 시작점으로 선택하고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경로에 추가한다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현재 경로의 마지막 도시에서 가장 가까운 도시를 찾아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경로에 추가한다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모든 도시가 경로에 포함될 때까지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2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단계를 반복한다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모든 도시를 방문한 후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마지막 도시에서 시작 도시로 돌아가는 경로를 추가한다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13968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TSP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다음과 같은 </a:t>
            </a:r>
            <a:r>
              <a:rPr lang="en-US" altLang="ko-KR" dirty="0"/>
              <a:t>6</a:t>
            </a:r>
            <a:r>
              <a:rPr lang="ko-KR" altLang="en-US" dirty="0"/>
              <a:t>개의 도시와 </a:t>
            </a:r>
            <a:r>
              <a:rPr lang="ko-KR" altLang="en-US" dirty="0" err="1"/>
              <a:t>그들간의</a:t>
            </a:r>
            <a:r>
              <a:rPr lang="ko-KR" altLang="en-US" dirty="0"/>
              <a:t> 거리가 인접 행렬로 주어졌다고 가정하자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0 → 2 → 5 → 4 → 3 → 1 → 0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순서로 도시를 방문합니다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92091B-31D6-69FA-6A3F-4E0401E85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940" y="2547937"/>
            <a:ext cx="1524000" cy="1762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7297BC-1B0A-40A8-9012-3E077A04E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762" y="2571750"/>
            <a:ext cx="1514475" cy="1714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785B15-8685-EA07-ED96-A7AEB8FDE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762" y="2566987"/>
            <a:ext cx="1514475" cy="1724025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080AE93-5B52-71CC-D373-E7C1155B38AE}"/>
              </a:ext>
            </a:extLst>
          </p:cNvPr>
          <p:cNvSpPr/>
          <p:nvPr/>
        </p:nvSpPr>
        <p:spPr>
          <a:xfrm>
            <a:off x="3223034" y="3114392"/>
            <a:ext cx="162962" cy="461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651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ko-KR" altLang="en-US" dirty="0"/>
              <a:t>탐색은 상태 공간에서 시작 상태에서 목표 상태까지의 경로를 찾는 것이다</a:t>
            </a:r>
            <a:r>
              <a:rPr lang="en-US" altLang="ko-KR" dirty="0"/>
              <a:t>. </a:t>
            </a:r>
            <a:r>
              <a:rPr lang="ko-KR" altLang="en-US" dirty="0"/>
              <a:t>연산자는 하나의 상태를 다른 상태로 변경한다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/>
              <a:t>맹목적인 탐색 방법</a:t>
            </a:r>
            <a:r>
              <a:rPr lang="en-US" altLang="ko-KR" dirty="0"/>
              <a:t>(blind search method)</a:t>
            </a:r>
            <a:r>
              <a:rPr lang="ko-KR" altLang="en-US" dirty="0"/>
              <a:t>은 목표 노드에 대한 정보를 이용하지 않고 기계적인 순서로 노드를 확장하는 방법이다</a:t>
            </a:r>
            <a:r>
              <a:rPr lang="en-US" altLang="ko-KR" dirty="0"/>
              <a:t>. </a:t>
            </a:r>
            <a:r>
              <a:rPr lang="ko-KR" altLang="en-US" dirty="0"/>
              <a:t>깊이 우선 탐색과 너비 우선 탐색이 있다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/>
            <a:r>
              <a:rPr lang="ko-KR" altLang="en-US" dirty="0"/>
              <a:t>탐색에서는 중복된 상태를 막기 위하여 </a:t>
            </a:r>
            <a:r>
              <a:rPr lang="en-US" altLang="ko-KR" dirty="0"/>
              <a:t>OPEN </a:t>
            </a:r>
            <a:r>
              <a:rPr lang="ko-KR" altLang="en-US" dirty="0"/>
              <a:t>리스트와 </a:t>
            </a:r>
            <a:r>
              <a:rPr lang="en-US" altLang="ko-KR" dirty="0"/>
              <a:t>CLOSED </a:t>
            </a:r>
            <a:r>
              <a:rPr lang="ko-KR" altLang="en-US" dirty="0"/>
              <a:t>리스트를 사용한다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/>
              <a:t>경험적 탐색 방법</a:t>
            </a:r>
            <a:r>
              <a:rPr lang="en-US" altLang="ko-KR" dirty="0"/>
              <a:t>(heuristic search method)</a:t>
            </a:r>
            <a:r>
              <a:rPr lang="ko-KR" altLang="en-US" dirty="0"/>
              <a:t>은 목표 노드에 대한 경험적인 정보를 사용하는 방법이다</a:t>
            </a:r>
            <a:r>
              <a:rPr lang="en-US" altLang="ko-KR" dirty="0"/>
              <a:t>. “</a:t>
            </a:r>
            <a:r>
              <a:rPr lang="ko-KR" altLang="en-US" dirty="0"/>
              <a:t>언덕 등반 기법” 탐색과 </a:t>
            </a:r>
            <a:r>
              <a:rPr lang="en-US" altLang="ko-KR" dirty="0"/>
              <a:t>A* </a:t>
            </a:r>
            <a:r>
              <a:rPr lang="ko-KR" altLang="en-US" dirty="0"/>
              <a:t>탐색이 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en-US" altLang="ko-KR" dirty="0"/>
              <a:t>A* </a:t>
            </a:r>
            <a:r>
              <a:rPr lang="ko-KR" altLang="en-US" dirty="0"/>
              <a:t>알고리즘은 </a:t>
            </a:r>
            <a:r>
              <a:rPr lang="en-US" altLang="ko-KR" dirty="0"/>
              <a:t>f(n) = g(n) + h(n)</a:t>
            </a:r>
            <a:r>
              <a:rPr lang="ko-KR" altLang="en-US" dirty="0"/>
              <a:t>으로 생각한다</a:t>
            </a:r>
            <a:r>
              <a:rPr lang="en-US" altLang="ko-KR" dirty="0"/>
              <a:t>. h(n): </a:t>
            </a:r>
            <a:r>
              <a:rPr lang="ko-KR" altLang="en-US" dirty="0"/>
              <a:t>현재 노드에서목표 노드까지의 거리이고 </a:t>
            </a:r>
            <a:r>
              <a:rPr lang="en-US" altLang="ko-KR" dirty="0"/>
              <a:t>g(n): </a:t>
            </a:r>
            <a:r>
              <a:rPr lang="ko-KR" altLang="en-US" dirty="0"/>
              <a:t>시작 노드에서 현재 노드까지의 비용이다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0551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2221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8-puzzle</a:t>
            </a:r>
            <a:r>
              <a:rPr lang="ko-KR" altLang="en-US" dirty="0"/>
              <a:t> 에서의 상태 공간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06" y="2145009"/>
            <a:ext cx="7094711" cy="2409524"/>
          </a:xfrm>
        </p:spPr>
      </p:pic>
    </p:spTree>
    <p:extLst>
      <p:ext uri="{BB962C8B-B14F-4D97-AF65-F5344CB8AC3E}">
        <p14:creationId xmlns:p14="http://schemas.microsoft.com/office/powerpoint/2010/main" val="4232697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경로</a:t>
            </a:r>
            <a:r>
              <a:rPr lang="en-US" altLang="ko-KR" dirty="0"/>
              <a:t> </a:t>
            </a:r>
            <a:r>
              <a:rPr lang="ko-KR" altLang="en-US" dirty="0"/>
              <a:t>찾기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탐색의 대표적인 문제 중의 하나가 경로를 찾는 문제이다</a:t>
            </a:r>
            <a:r>
              <a:rPr lang="en-US" altLang="ko-KR" dirty="0"/>
              <a:t>. </a:t>
            </a:r>
            <a:r>
              <a:rPr lang="ko-KR" altLang="en-US" dirty="0"/>
              <a:t>예를 들어서 다음과 같이 도시들이 연결되어 있다고 하자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상태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ko-KR" altLang="en-US" dirty="0"/>
              <a:t>연산자</a:t>
            </a:r>
            <a:r>
              <a:rPr lang="en-US" altLang="ko-KR" dirty="0"/>
              <a:t>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791910-AEBE-823D-CA61-F9CA0FC6F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522" y="3625347"/>
            <a:ext cx="44481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431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5450</TotalTime>
  <Words>4450</Words>
  <Application>Microsoft Office PowerPoint</Application>
  <PresentationFormat>화면 슬라이드 쇼(4:3)</PresentationFormat>
  <Paragraphs>496</Paragraphs>
  <Slides>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90" baseType="lpstr">
      <vt:lpstr>Söhne</vt:lpstr>
      <vt:lpstr>YDVYGOStd12</vt:lpstr>
      <vt:lpstr>YDVYGOStd13</vt:lpstr>
      <vt:lpstr>굴림</vt:lpstr>
      <vt:lpstr>Arial</vt:lpstr>
      <vt:lpstr>Cambria Math</vt:lpstr>
      <vt:lpstr>Century Schoolbook</vt:lpstr>
      <vt:lpstr>Comic Sans MS</vt:lpstr>
      <vt:lpstr>Trebuchet MS</vt:lpstr>
      <vt:lpstr>Tw Cen MT</vt:lpstr>
      <vt:lpstr>Wingdings</vt:lpstr>
      <vt:lpstr>Wingdings 2</vt:lpstr>
      <vt:lpstr>가을</vt:lpstr>
      <vt:lpstr>제2장 탐색</vt:lpstr>
      <vt:lpstr>이번 장에서 다루는 내용</vt:lpstr>
      <vt:lpstr>알파고는 어떻게 수를 읽었을까?</vt:lpstr>
      <vt:lpstr>상태, 상태공간, 연산자</vt:lpstr>
      <vt:lpstr>8-puzzle </vt:lpstr>
      <vt:lpstr>8-puzzle</vt:lpstr>
      <vt:lpstr>8-puzzle에서의 연산자</vt:lpstr>
      <vt:lpstr>8-puzzle 에서의 상태 공간</vt:lpstr>
      <vt:lpstr>Lab: 경로 찾기 문제</vt:lpstr>
      <vt:lpstr>Lab: 경로 찾기 문제</vt:lpstr>
      <vt:lpstr>Lab:N-queen</vt:lpstr>
      <vt:lpstr>Lab:N-queen</vt:lpstr>
      <vt:lpstr>Lab:N-queen</vt:lpstr>
      <vt:lpstr>Lab:N-queen</vt:lpstr>
      <vt:lpstr>탐색 트리</vt:lpstr>
      <vt:lpstr>탐색 트리</vt:lpstr>
      <vt:lpstr>탐색 트리의 예</vt:lpstr>
      <vt:lpstr>Lab: 4-queen 문제 탐색 트리의 일부 </vt:lpstr>
      <vt:lpstr>기본적인 탐색 기법</vt:lpstr>
      <vt:lpstr>맹목적인 탐색 vs 경험적인 탐색</vt:lpstr>
      <vt:lpstr>탐색 성능 측정</vt:lpstr>
      <vt:lpstr>깊이 우선 탐색(DFS)</vt:lpstr>
      <vt:lpstr>깊이 우선 탐색(8-puzzle)</vt:lpstr>
      <vt:lpstr>OPEN 리스트와 CLOSED 리스트 </vt:lpstr>
      <vt:lpstr>DFS 알고리즘</vt:lpstr>
      <vt:lpstr>DFS 예</vt:lpstr>
      <vt:lpstr>깊이 우선 탐색의 분석</vt:lpstr>
      <vt:lpstr>깊이 우선 탐색의 분석</vt:lpstr>
      <vt:lpstr>너비 우선 탐색(BFS)</vt:lpstr>
      <vt:lpstr>BFS 알고리즘</vt:lpstr>
      <vt:lpstr>BFS 예</vt:lpstr>
      <vt:lpstr>너비 우선 탐색의 분석</vt:lpstr>
      <vt:lpstr>너비 우선 탐색의 분석</vt:lpstr>
      <vt:lpstr>깊이 제한 탐색</vt:lpstr>
      <vt:lpstr>IDDFS(Iterative Deepening DFS)</vt:lpstr>
      <vt:lpstr>IDDFS 알고리즘</vt:lpstr>
      <vt:lpstr>IDDFS의 장점과 단점</vt:lpstr>
      <vt:lpstr>DFS와 BFS 프로그램</vt:lpstr>
      <vt:lpstr>게임 보드 표현</vt:lpstr>
      <vt:lpstr>상태 표현</vt:lpstr>
      <vt:lpstr>OPEN과 CLOSED 리스트</vt:lpstr>
      <vt:lpstr>자식 노드 생성</vt:lpstr>
      <vt:lpstr>전체 소스 #1</vt:lpstr>
      <vt:lpstr>전체 소스 #2</vt:lpstr>
      <vt:lpstr>전체 소스 #3</vt:lpstr>
      <vt:lpstr>전체 소스 #4</vt:lpstr>
      <vt:lpstr>실행 결과</vt:lpstr>
      <vt:lpstr>DFS 프로그램</vt:lpstr>
      <vt:lpstr>실행 결과</vt:lpstr>
      <vt:lpstr>경험적인 탐색 방법</vt:lpstr>
      <vt:lpstr>8-puzzle에서의 휴리스틱</vt:lpstr>
      <vt:lpstr>언덕 등반 기법</vt:lpstr>
      <vt:lpstr>언덕 등반 기법</vt:lpstr>
      <vt:lpstr>언덕 등반 기법 알고리즘</vt:lpstr>
      <vt:lpstr>지역 최소 문제</vt:lpstr>
      <vt:lpstr>지역 최소 문제의 예</vt:lpstr>
      <vt:lpstr>A* 알고리즘</vt:lpstr>
      <vt:lpstr>8-puzzle 에서의 A* 알고리즘</vt:lpstr>
      <vt:lpstr>A* 알고리즘</vt:lpstr>
      <vt:lpstr>Lab: A* 알고리즘을 시뮬레이션</vt:lpstr>
      <vt:lpstr>Lab: A* 알고리즘을 시뮬레이션</vt:lpstr>
      <vt:lpstr>A* 알고리즘 파이썬 구현</vt:lpstr>
      <vt:lpstr>A* 알고리즘 파이썬 구현</vt:lpstr>
      <vt:lpstr>A* 알고리즘 파이썬 구현</vt:lpstr>
      <vt:lpstr>A* 알고리즘 파이썬 구현</vt:lpstr>
      <vt:lpstr>A* 알고리즘 파이썬 구현</vt:lpstr>
      <vt:lpstr>A* 알고리즘 파이썬 구현</vt:lpstr>
      <vt:lpstr>실행 결과</vt:lpstr>
      <vt:lpstr>Lab: N-queen 문제의 탐색 알고리즘</vt:lpstr>
      <vt:lpstr>Lab: N-queen 문제의 탐색 알고리즘</vt:lpstr>
      <vt:lpstr>Lab: N-queen 문제의 탐색 알고리즘</vt:lpstr>
      <vt:lpstr>Lab: TSP</vt:lpstr>
      <vt:lpstr>Lab: TSP</vt:lpstr>
      <vt:lpstr>Lab: TSP</vt:lpstr>
      <vt:lpstr>Lab: TSP</vt:lpstr>
      <vt:lpstr>Summary</vt:lpstr>
      <vt:lpstr>Q &amp; A</vt:lpstr>
    </vt:vector>
  </TitlesOfParts>
  <Manager/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subject/>
  <dc:creator>천인국</dc:creator>
  <cp:keywords/>
  <dc:description/>
  <cp:lastModifiedBy>한석범</cp:lastModifiedBy>
  <cp:revision>664</cp:revision>
  <dcterms:created xsi:type="dcterms:W3CDTF">2007-06-29T06:43:39Z</dcterms:created>
  <dcterms:modified xsi:type="dcterms:W3CDTF">2023-02-24T02:03:50Z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